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</p:sldMasterIdLst>
  <p:notesMasterIdLst>
    <p:notesMasterId r:id="rId17"/>
  </p:notesMasterIdLst>
  <p:sldIdLst>
    <p:sldId id="268" r:id="rId2"/>
    <p:sldId id="652" r:id="rId3"/>
    <p:sldId id="726" r:id="rId4"/>
    <p:sldId id="729" r:id="rId5"/>
    <p:sldId id="706" r:id="rId6"/>
    <p:sldId id="707" r:id="rId7"/>
    <p:sldId id="731" r:id="rId8"/>
    <p:sldId id="732" r:id="rId9"/>
    <p:sldId id="702" r:id="rId10"/>
    <p:sldId id="701" r:id="rId11"/>
    <p:sldId id="721" r:id="rId12"/>
    <p:sldId id="724" r:id="rId13"/>
    <p:sldId id="723" r:id="rId14"/>
    <p:sldId id="725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781"/>
    <a:srgbClr val="F7A33C"/>
    <a:srgbClr val="FF7C35"/>
    <a:srgbClr val="008FC4"/>
    <a:srgbClr val="03ACDC"/>
    <a:srgbClr val="40AA59"/>
    <a:srgbClr val="FF454D"/>
    <a:srgbClr val="FAD34B"/>
    <a:srgbClr val="F05C63"/>
    <a:srgbClr val="374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Estilo medio 3 - 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29"/>
    <p:restoredTop sz="92936"/>
  </p:normalViewPr>
  <p:slideViewPr>
    <p:cSldViewPr snapToGrid="0" snapToObjects="1">
      <p:cViewPr varScale="1">
        <p:scale>
          <a:sx n="108" d="100"/>
          <a:sy n="108" d="100"/>
        </p:scale>
        <p:origin x="88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6T18:48:41.82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6T18:48:45.55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56D9-080C-E84F-AAD6-CF7452784A8F}" type="datetimeFigureOut">
              <a:t>17-12-2020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6E4F7-44F7-344D-83C3-4C344F8CB4B8}" type="slidenum"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2086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1805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95753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83171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99496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86284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06865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6332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00235" y="2297874"/>
            <a:ext cx="10363200" cy="113112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Escriba el título de la presentación en un máximo de dos líneas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00235" y="3537914"/>
            <a:ext cx="9144000" cy="805486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Escriba la bajada del título de la presentación en un máximo de dos líneas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F8AAC48-2EAF-1947-8824-4DCAA8EBCD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64499" y="4412203"/>
            <a:ext cx="3598935" cy="374110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Profesor</a:t>
            </a:r>
            <a:r>
              <a:rPr lang="en-US" dirty="0"/>
              <a:t> 2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89E84FF2-1C76-E445-AEFC-FAB647D1C0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4499" y="4840691"/>
            <a:ext cx="3598935" cy="282295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1600">
                <a:solidFill>
                  <a:srgbClr val="0070C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e-mail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3CFFA6BC-13D3-9144-8BC5-135F8C7483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64499" y="5177539"/>
            <a:ext cx="3598935" cy="282295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1600">
                <a:solidFill>
                  <a:srgbClr val="0070C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Twitter / Instagram / LinkedIn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F26F4F-6206-8945-8CEF-D474E428BC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44235" y="149224"/>
            <a:ext cx="1493520" cy="607765"/>
          </a:xfrm>
          <a:prstGeom prst="rect">
            <a:avLst/>
          </a:prstGeom>
        </p:spPr>
      </p:pic>
      <p:pic>
        <p:nvPicPr>
          <p:cNvPr id="10" name="Picture 2" descr="https://lh6.googleusercontent.com/ZLGXLiyYQBDC3pNpzHlajnnY_WFW4j1mFpcX-qbvfs-xIsFhx2UUvf9cSRhJuQ-mGmXch_v7iOKH5eOYv2CunZheDTkcgPle13S0W0a56GxS1VAULDj-2kKjIumYR8nb6RJ32us8">
            <a:extLst>
              <a:ext uri="{FF2B5EF4-FFF2-40B4-BE49-F238E27FC236}">
                <a16:creationId xmlns:a16="http://schemas.microsoft.com/office/drawing/2014/main" id="{E07D9194-18D1-3F46-AD8D-78B1350853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77" y="5373586"/>
            <a:ext cx="2606224" cy="148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0F403C9-3321-264F-9FC7-14086E4459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2065" y="4412203"/>
            <a:ext cx="3598935" cy="374110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Profesor</a:t>
            </a:r>
            <a:r>
              <a:rPr lang="en-US" dirty="0"/>
              <a:t> 1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77588184-A05E-0B4F-86B4-9100DFEE70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2065" y="4840691"/>
            <a:ext cx="3598935" cy="282295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1600">
                <a:solidFill>
                  <a:srgbClr val="0070C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e-mail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51771A43-AD57-B041-8D6B-8DAA65244E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2065" y="5177539"/>
            <a:ext cx="3598935" cy="282295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1600">
                <a:solidFill>
                  <a:srgbClr val="0070C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Twitter / Instagram / LinkedIn</a:t>
            </a:r>
          </a:p>
        </p:txBody>
      </p:sp>
    </p:spTree>
    <p:extLst>
      <p:ext uri="{BB962C8B-B14F-4D97-AF65-F5344CB8AC3E}">
        <p14:creationId xmlns:p14="http://schemas.microsoft.com/office/powerpoint/2010/main" val="416906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un contenedor CON bullets Gre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A5A216-2E4C-E74C-B515-ED3FDB5F0A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45124"/>
            <a:ext cx="10515600" cy="62152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lang="en-US" dirty="0"/>
              <a:t>Título en una </a:t>
            </a:r>
            <a:r>
              <a:rPr lang="en-US" dirty="0" err="1"/>
              <a:t>línea</a:t>
            </a:r>
            <a:r>
              <a:rPr lang="en-US" dirty="0"/>
              <a:t> (</a:t>
            </a:r>
            <a:r>
              <a:rPr lang="en-US" dirty="0" err="1"/>
              <a:t>Calibrí</a:t>
            </a:r>
            <a:r>
              <a:rPr lang="en-US" dirty="0"/>
              <a:t> Light - Headings 36)</a:t>
            </a:r>
          </a:p>
        </p:txBody>
      </p:sp>
      <p:sp>
        <p:nvSpPr>
          <p:cNvPr id="5" name="Google Shape;22;p3">
            <a:extLst>
              <a:ext uri="{FF2B5EF4-FFF2-40B4-BE49-F238E27FC236}">
                <a16:creationId xmlns:a16="http://schemas.microsoft.com/office/drawing/2014/main" id="{77E12CF4-46D4-3246-B576-B3C6C1739F5C}"/>
              </a:ext>
            </a:extLst>
          </p:cNvPr>
          <p:cNvSpPr txBox="1">
            <a:spLocks noGrp="1"/>
          </p:cNvSpPr>
          <p:nvPr>
            <p:ph type="subTitle" idx="10" hasCustomPrompt="1"/>
          </p:nvPr>
        </p:nvSpPr>
        <p:spPr>
          <a:xfrm>
            <a:off x="838200" y="1005842"/>
            <a:ext cx="10515600" cy="26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80"/>
              <a:buFont typeface="Calibri"/>
              <a:buNone/>
              <a:tabLst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80"/>
              <a:buFont typeface="Calibri"/>
              <a:buNone/>
              <a:tabLst/>
              <a:defRPr/>
            </a:pPr>
            <a:r>
              <a:rPr lang="es-ES" dirty="0" err="1"/>
              <a:t>Click</a:t>
            </a:r>
            <a:r>
              <a:rPr lang="es-ES" dirty="0"/>
              <a:t> para añadir subtítulo en una línea (</a:t>
            </a:r>
            <a:r>
              <a:rPr lang="es-ES" dirty="0" err="1"/>
              <a:t>Calibrí</a:t>
            </a:r>
            <a:r>
              <a:rPr lang="es-ES" dirty="0"/>
              <a:t> 18)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3E94AE-98D0-4049-8A4D-E7D3A5F095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0" y="6223263"/>
            <a:ext cx="10515600" cy="382214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Fuente: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at </a:t>
            </a:r>
            <a:r>
              <a:rPr lang="en-US" dirty="0" err="1"/>
              <a:t>dolomen</a:t>
            </a:r>
            <a:r>
              <a:rPr lang="en-US" dirty="0"/>
              <a:t> (Calibri Body 12)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4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námica o spr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F53FB506-A610-1F40-A648-464F5C492E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2438" y="658912"/>
            <a:ext cx="9225035" cy="11311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dinámica o sprint (Calibri Light Headings 28)</a:t>
            </a:r>
            <a:br>
              <a:rPr lang="en-US" dirty="0"/>
            </a:br>
            <a:endParaRPr lang="en-US" dirty="0"/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9582FACD-B802-BC4C-BCCA-6103EAC950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38399" y="1967875"/>
            <a:ext cx="9225035" cy="4305925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Instrucciones de la dinámica o sprint (Calibri - Body 20)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Objetivo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Instrucciones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esperados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6ABAD3-DE8C-FB45-8C5F-B52CDBE0DE6A}"/>
              </a:ext>
            </a:extLst>
          </p:cNvPr>
          <p:cNvGrpSpPr/>
          <p:nvPr userDrawn="1"/>
        </p:nvGrpSpPr>
        <p:grpSpPr>
          <a:xfrm>
            <a:off x="-232535" y="166175"/>
            <a:ext cx="1862727" cy="3262825"/>
            <a:chOff x="2485265" y="581759"/>
            <a:chExt cx="1862727" cy="3262825"/>
          </a:xfrm>
        </p:grpSpPr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1AA1BA26-4BCF-8848-B264-64E71A4518E7}"/>
                </a:ext>
              </a:extLst>
            </p:cNvPr>
            <p:cNvSpPr/>
            <p:nvPr userDrawn="1"/>
          </p:nvSpPr>
          <p:spPr>
            <a:xfrm rot="12600000">
              <a:off x="2485265" y="581759"/>
              <a:ext cx="810774" cy="698943"/>
            </a:xfrm>
            <a:prstGeom prst="triangle">
              <a:avLst/>
            </a:prstGeom>
            <a:solidFill>
              <a:srgbClr val="FAD3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5CBC9CB3-A0C8-8642-B3F2-E147AC27C904}"/>
                </a:ext>
              </a:extLst>
            </p:cNvPr>
            <p:cNvSpPr/>
            <p:nvPr userDrawn="1"/>
          </p:nvSpPr>
          <p:spPr>
            <a:xfrm rot="12600000">
              <a:off x="3185107" y="989259"/>
              <a:ext cx="810774" cy="698943"/>
            </a:xfrm>
            <a:prstGeom prst="triangle">
              <a:avLst/>
            </a:prstGeom>
            <a:solidFill>
              <a:srgbClr val="FF7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9D3F80EE-5E39-A348-8194-E8ED9494F397}"/>
                </a:ext>
              </a:extLst>
            </p:cNvPr>
            <p:cNvSpPr/>
            <p:nvPr userDrawn="1"/>
          </p:nvSpPr>
          <p:spPr>
            <a:xfrm rot="1794778">
              <a:off x="2833478" y="785511"/>
              <a:ext cx="810774" cy="698943"/>
            </a:xfrm>
            <a:prstGeom prst="triangle">
              <a:avLst/>
            </a:prstGeom>
            <a:solidFill>
              <a:srgbClr val="F7A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2DEC1EFA-368D-5446-9007-231C2C3DE741}"/>
                </a:ext>
              </a:extLst>
            </p:cNvPr>
            <p:cNvSpPr/>
            <p:nvPr userDrawn="1"/>
          </p:nvSpPr>
          <p:spPr>
            <a:xfrm rot="1794778">
              <a:off x="3536736" y="1193015"/>
              <a:ext cx="810774" cy="698943"/>
            </a:xfrm>
            <a:prstGeom prst="triangle">
              <a:avLst/>
            </a:prstGeom>
            <a:solidFill>
              <a:srgbClr val="FF45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AA634918-0738-414A-845D-A91A2395D3BE}"/>
                </a:ext>
              </a:extLst>
            </p:cNvPr>
            <p:cNvSpPr/>
            <p:nvPr userDrawn="1"/>
          </p:nvSpPr>
          <p:spPr>
            <a:xfrm rot="12600000">
              <a:off x="3188198" y="2737033"/>
              <a:ext cx="810774" cy="698943"/>
            </a:xfrm>
            <a:prstGeom prst="triangle">
              <a:avLst/>
            </a:prstGeom>
            <a:solidFill>
              <a:srgbClr val="0087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54606F2B-0509-C144-8221-9A51D6B321EF}"/>
                </a:ext>
              </a:extLst>
            </p:cNvPr>
            <p:cNvSpPr/>
            <p:nvPr userDrawn="1"/>
          </p:nvSpPr>
          <p:spPr>
            <a:xfrm rot="12600000">
              <a:off x="2485266" y="3145641"/>
              <a:ext cx="810774" cy="698943"/>
            </a:xfrm>
            <a:prstGeom prst="triangle">
              <a:avLst/>
            </a:prstGeom>
            <a:solidFill>
              <a:srgbClr val="008F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C774F452-A397-7641-A7CF-20EFE9487EC5}"/>
                </a:ext>
              </a:extLst>
            </p:cNvPr>
            <p:cNvSpPr/>
            <p:nvPr userDrawn="1"/>
          </p:nvSpPr>
          <p:spPr>
            <a:xfrm rot="1794778">
              <a:off x="2834762" y="2539064"/>
              <a:ext cx="810774" cy="698943"/>
            </a:xfrm>
            <a:prstGeom prst="triangle">
              <a:avLst/>
            </a:prstGeom>
            <a:solidFill>
              <a:srgbClr val="03A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4FF3DCC4-AA57-3B4F-9E38-A886B9CEE9C8}"/>
                </a:ext>
              </a:extLst>
            </p:cNvPr>
            <p:cNvSpPr/>
            <p:nvPr userDrawn="1"/>
          </p:nvSpPr>
          <p:spPr>
            <a:xfrm rot="1794778">
              <a:off x="3537218" y="2130454"/>
              <a:ext cx="810774" cy="698943"/>
            </a:xfrm>
            <a:prstGeom prst="triangle">
              <a:avLst/>
            </a:prstGeom>
            <a:solidFill>
              <a:srgbClr val="40A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</p:grpSp>
    </p:spTree>
    <p:extLst>
      <p:ext uri="{BB962C8B-B14F-4D97-AF65-F5344CB8AC3E}">
        <p14:creationId xmlns:p14="http://schemas.microsoft.com/office/powerpoint/2010/main" val="1395812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46C2F8-8DE9-734A-B5BF-FB5AE0FBF3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5594" y="-2231"/>
            <a:ext cx="11660813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AE157C-E297-F049-9F65-44B1861A63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8785" y="4411606"/>
            <a:ext cx="2043857" cy="831716"/>
          </a:xfrm>
          <a:prstGeom prst="rect">
            <a:avLst/>
          </a:prstGeom>
        </p:spPr>
      </p:pic>
      <p:pic>
        <p:nvPicPr>
          <p:cNvPr id="20" name="Picture 2" descr="https://lh6.googleusercontent.com/ZLGXLiyYQBDC3pNpzHlajnnY_WFW4j1mFpcX-qbvfs-xIsFhx2UUvf9cSRhJuQ-mGmXch_v7iOKH5eOYv2CunZheDTkcgPle13S0W0a56GxS1VAULDj-2kKjIumYR8nb6RJ32us8">
            <a:extLst>
              <a:ext uri="{FF2B5EF4-FFF2-40B4-BE49-F238E27FC236}">
                <a16:creationId xmlns:a16="http://schemas.microsoft.com/office/drawing/2014/main" id="{E063C76F-AF6C-A642-A4AF-6962FD1A160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1" b="31638"/>
          <a:stretch/>
        </p:blipFill>
        <p:spPr bwMode="auto">
          <a:xfrm>
            <a:off x="5557533" y="4439638"/>
            <a:ext cx="2635516" cy="80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C9A69EBE-EB5E-7343-8BBA-6A30EC3F544D}"/>
              </a:ext>
            </a:extLst>
          </p:cNvPr>
          <p:cNvSpPr txBox="1">
            <a:spLocks/>
          </p:cNvSpPr>
          <p:nvPr userDrawn="1"/>
        </p:nvSpPr>
        <p:spPr>
          <a:xfrm>
            <a:off x="2624554" y="2663563"/>
            <a:ext cx="5846081" cy="1165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Muchas gracias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17DD490-99D8-3146-A681-AB0DF499E70A}"/>
              </a:ext>
            </a:extLst>
          </p:cNvPr>
          <p:cNvSpPr txBox="1">
            <a:spLocks/>
          </p:cNvSpPr>
          <p:nvPr userDrawn="1"/>
        </p:nvSpPr>
        <p:spPr>
          <a:xfrm>
            <a:off x="2624553" y="3683146"/>
            <a:ext cx="5846081" cy="2291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br>
              <a:rPr lang="en-US" sz="600" dirty="0"/>
            </a:br>
            <a:r>
              <a:rPr lang="en-US" sz="600" b="0" i="0">
                <a:solidFill>
                  <a:srgbClr val="444444"/>
                </a:solidFill>
                <a:effectLst/>
                <a:latin typeface="HelveticaNeue" panose="02000503000000020004" pitchFamily="2" charset="0"/>
              </a:rPr>
              <a:t>01001101 01110101 01100011 01101000 01100001 01110011 00100000 01100111 01110010 01100001 01100011 01101001 01100001 01110011</a:t>
            </a:r>
            <a:endParaRPr lang="en-US" sz="6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0A4174-F5EA-F04D-936E-20EF7C3850CF}"/>
              </a:ext>
            </a:extLst>
          </p:cNvPr>
          <p:cNvGrpSpPr/>
          <p:nvPr userDrawn="1"/>
        </p:nvGrpSpPr>
        <p:grpSpPr>
          <a:xfrm>
            <a:off x="-12700" y="-2229"/>
            <a:ext cx="2450686" cy="6860233"/>
            <a:chOff x="-12700" y="-2229"/>
            <a:chExt cx="2450686" cy="6860233"/>
          </a:xfrm>
        </p:grpSpPr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194091D0-03E7-A84A-83E6-2BFE9C55302B}"/>
                </a:ext>
              </a:extLst>
            </p:cNvPr>
            <p:cNvSpPr/>
            <p:nvPr userDrawn="1"/>
          </p:nvSpPr>
          <p:spPr>
            <a:xfrm>
              <a:off x="-270" y="5986919"/>
              <a:ext cx="1742170" cy="87108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CE1DC128-5F83-9646-B0C3-3FE56F113D53}"/>
                </a:ext>
              </a:extLst>
            </p:cNvPr>
            <p:cNvSpPr/>
            <p:nvPr userDrawn="1"/>
          </p:nvSpPr>
          <p:spPr>
            <a:xfrm rot="5400000">
              <a:off x="-409146" y="403358"/>
              <a:ext cx="1616927" cy="805754"/>
            </a:xfrm>
            <a:prstGeom prst="triangle">
              <a:avLst/>
            </a:prstGeom>
            <a:solidFill>
              <a:srgbClr val="F05C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s-ES_tradnl" sz="18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5CF54DB-17E9-714F-A445-190A56BF22D9}"/>
                </a:ext>
              </a:extLst>
            </p:cNvPr>
            <p:cNvSpPr/>
            <p:nvPr userDrawn="1"/>
          </p:nvSpPr>
          <p:spPr>
            <a:xfrm rot="2700000">
              <a:off x="255135" y="1128813"/>
              <a:ext cx="1231900" cy="1231900"/>
            </a:xfrm>
            <a:prstGeom prst="rect">
              <a:avLst/>
            </a:prstGeom>
            <a:solidFill>
              <a:srgbClr val="374E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s-ES_tradnl" sz="1800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FBA2E1C0-F52F-DE47-8770-45BA764AB2D7}"/>
                </a:ext>
              </a:extLst>
            </p:cNvPr>
            <p:cNvSpPr/>
            <p:nvPr userDrawn="1"/>
          </p:nvSpPr>
          <p:spPr>
            <a:xfrm rot="5400000">
              <a:off x="-418287" y="5523999"/>
              <a:ext cx="1616927" cy="805754"/>
            </a:xfrm>
            <a:prstGeom prst="triangle">
              <a:avLst/>
            </a:prstGeom>
            <a:solidFill>
              <a:srgbClr val="F05C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s-ES_tradnl" sz="18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183B2E9-53EF-2E44-B2EE-D505E9FCBD29}"/>
                </a:ext>
              </a:extLst>
            </p:cNvPr>
            <p:cNvSpPr/>
            <p:nvPr userDrawn="1"/>
          </p:nvSpPr>
          <p:spPr>
            <a:xfrm rot="2700000">
              <a:off x="254864" y="4372397"/>
              <a:ext cx="1231900" cy="1231900"/>
            </a:xfrm>
            <a:prstGeom prst="rect">
              <a:avLst/>
            </a:prstGeom>
            <a:solidFill>
              <a:srgbClr val="FAD3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s-ES_tradnl" sz="18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8571C50-4BC1-4C4E-8423-E5FE66F193F6}"/>
                </a:ext>
              </a:extLst>
            </p:cNvPr>
            <p:cNvSpPr/>
            <p:nvPr userDrawn="1"/>
          </p:nvSpPr>
          <p:spPr>
            <a:xfrm rot="2700000">
              <a:off x="1206086" y="5311919"/>
              <a:ext cx="1231900" cy="1231900"/>
            </a:xfrm>
            <a:prstGeom prst="rect">
              <a:avLst/>
            </a:prstGeom>
            <a:solidFill>
              <a:srgbClr val="40A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s-ES_tradnl" sz="1800"/>
            </a:p>
          </p:txBody>
        </p:sp>
      </p:grpSp>
    </p:spTree>
    <p:extLst>
      <p:ext uri="{BB962C8B-B14F-4D97-AF65-F5344CB8AC3E}">
        <p14:creationId xmlns:p14="http://schemas.microsoft.com/office/powerpoint/2010/main" val="155435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un contenedor S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A5A216-2E4C-E74C-B515-ED3FDB5F0A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45124"/>
            <a:ext cx="10515600" cy="62152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lang="en-US" dirty="0"/>
              <a:t>Título en una línea</a:t>
            </a:r>
          </a:p>
        </p:txBody>
      </p:sp>
      <p:sp>
        <p:nvSpPr>
          <p:cNvPr id="5" name="Google Shape;22;p3">
            <a:extLst>
              <a:ext uri="{FF2B5EF4-FFF2-40B4-BE49-F238E27FC236}">
                <a16:creationId xmlns:a16="http://schemas.microsoft.com/office/drawing/2014/main" id="{77E12CF4-46D4-3246-B576-B3C6C1739F5C}"/>
              </a:ext>
            </a:extLst>
          </p:cNvPr>
          <p:cNvSpPr txBox="1">
            <a:spLocks noGrp="1"/>
          </p:cNvSpPr>
          <p:nvPr>
            <p:ph type="subTitle" idx="10" hasCustomPrompt="1"/>
          </p:nvPr>
        </p:nvSpPr>
        <p:spPr>
          <a:xfrm>
            <a:off x="838200" y="1005842"/>
            <a:ext cx="10515600" cy="26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80"/>
              <a:buFont typeface="Calibri"/>
              <a:buNone/>
              <a:tabLst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80"/>
              <a:buFont typeface="Calibri"/>
              <a:buNone/>
              <a:tabLst/>
              <a:defRPr/>
            </a:pPr>
            <a:r>
              <a:rPr lang="es-ES"/>
              <a:t>Click para añadir subtítulo en una línea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7554AD-1FF2-A54F-83D6-FF272FC4688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0" y="6223263"/>
            <a:ext cx="10515600" cy="38221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Clr>
                <a:srgbClr val="00B0F0"/>
              </a:buClr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Fuente:</a:t>
            </a:r>
          </a:p>
          <a:p>
            <a:pPr lvl="0"/>
            <a:r>
              <a:rPr lang="en-US" dirty="0"/>
              <a:t>Lorem ipsum at dolomen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9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grafía y lecturas complementar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0B0F0"/>
              </a:buClr>
              <a:defRPr sz="2000"/>
            </a:lvl1pPr>
          </a:lstStyle>
          <a:p>
            <a:pPr lvl="0"/>
            <a:r>
              <a:rPr lang="en-US" dirty="0" err="1"/>
              <a:t>Biblio</a:t>
            </a:r>
            <a:r>
              <a:rPr lang="en-US" dirty="0"/>
              <a:t> 1 (Calibri Body 20)</a:t>
            </a:r>
          </a:p>
          <a:p>
            <a:pPr lvl="0"/>
            <a:r>
              <a:rPr lang="en-US" dirty="0"/>
              <a:t>Biblio 2</a:t>
            </a:r>
          </a:p>
          <a:p>
            <a:pPr lvl="0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23F675-34FE-0642-B747-6BB2FC82BB8B}"/>
              </a:ext>
            </a:extLst>
          </p:cNvPr>
          <p:cNvSpPr txBox="1">
            <a:spLocks/>
          </p:cNvSpPr>
          <p:nvPr userDrawn="1"/>
        </p:nvSpPr>
        <p:spPr>
          <a:xfrm>
            <a:off x="838200" y="347971"/>
            <a:ext cx="10515600" cy="621528"/>
          </a:xfrm>
          <a:prstGeom prst="rect">
            <a:avLst/>
          </a:prstGeom>
        </p:spPr>
        <p:txBody>
          <a:bodyPr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Bibliografía y lecturas complementarias</a:t>
            </a:r>
          </a:p>
        </p:txBody>
      </p:sp>
    </p:spTree>
    <p:extLst>
      <p:ext uri="{BB962C8B-B14F-4D97-AF65-F5344CB8AC3E}">
        <p14:creationId xmlns:p14="http://schemas.microsoft.com/office/powerpoint/2010/main" val="1638965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C808CC-E3D2-9F40-B8A9-376F3E766D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t="5616" b="6542"/>
          <a:stretch/>
        </p:blipFill>
        <p:spPr>
          <a:xfrm>
            <a:off x="0" y="0"/>
            <a:ext cx="596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9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679" r:id="rId2"/>
    <p:sldLayoutId id="2147483707" r:id="rId3"/>
    <p:sldLayoutId id="2147483712" r:id="rId4"/>
    <p:sldLayoutId id="2147483660" r:id="rId5"/>
    <p:sldLayoutId id="214748367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.Leiva@udd.c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hyperlink" Target="mailto:j.miranda@udd.c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18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png"/><Relationship Id="rId11" Type="http://schemas.openxmlformats.org/officeDocument/2006/relationships/image" Target="../media/image220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22.png"/><Relationship Id="rId9" Type="http://schemas.openxmlformats.org/officeDocument/2006/relationships/image" Target="../media/image20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8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customXml" Target="../ink/ink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customXml" Target="../ink/ink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853F-4F6D-9943-91CD-E3B2661CA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3113" y="2231540"/>
            <a:ext cx="8678652" cy="1131126"/>
          </a:xfrm>
        </p:spPr>
        <p:txBody>
          <a:bodyPr/>
          <a:lstStyle/>
          <a:p>
            <a:r>
              <a:rPr lang="es-ES_tradnl" sz="3600" dirty="0"/>
              <a:t>Presentación Módulo Inferencia Estadística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24A80-FEDB-5F4F-AEB4-AF268A476B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64499" y="4412203"/>
            <a:ext cx="3040823" cy="374110"/>
          </a:xfrm>
        </p:spPr>
        <p:txBody>
          <a:bodyPr>
            <a:noAutofit/>
          </a:bodyPr>
          <a:lstStyle/>
          <a:p>
            <a:pPr marL="0" indent="0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_tradnl" dirty="0"/>
              <a:t>Yanina Leiva Araos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2F970-23C1-EE48-9417-FED3437755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64500" y="4840691"/>
            <a:ext cx="2948058" cy="282295"/>
          </a:xfrm>
        </p:spPr>
        <p:txBody>
          <a:bodyPr>
            <a:normAutofit fontScale="92500" lnSpcReduction="20000"/>
          </a:bodyPr>
          <a:lstStyle/>
          <a:p>
            <a:pPr marL="0" indent="0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_tradnl" sz="1700" dirty="0">
                <a:hlinkClick r:id="rId3"/>
              </a:rPr>
              <a:t>y.Leiva@udd.cl</a:t>
            </a:r>
            <a:endParaRPr lang="es-ES_tradnl" sz="1700" dirty="0"/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s-ES_trad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345F29D-CC91-7C46-8231-A0258D3DC5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_tradnl" dirty="0"/>
              <a:t>Karina Miranda Toledo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001352C-2C9A-514C-8F3E-6471D8870F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_tradnl" dirty="0">
                <a:hlinkClick r:id="rId4"/>
              </a:rPr>
              <a:t>j.miranda@udd.cl</a:t>
            </a:r>
            <a:endParaRPr lang="es-ES_tradnl" dirty="0"/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ADD3F3-2AB1-0E4B-8241-533AC20C8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1448" y="5682607"/>
            <a:ext cx="2384552" cy="8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2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8738727" cy="594853"/>
          </a:xfrm>
        </p:spPr>
        <p:txBody>
          <a:bodyPr>
            <a:no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Potencia de una prueba de significancia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E3D40D3-4799-DD4B-8126-18419D497AA9}"/>
              </a:ext>
            </a:extLst>
          </p:cNvPr>
          <p:cNvSpPr txBox="1">
            <a:spLocks/>
          </p:cNvSpPr>
          <p:nvPr/>
        </p:nvSpPr>
        <p:spPr>
          <a:xfrm>
            <a:off x="2452439" y="1289781"/>
            <a:ext cx="8738726" cy="880727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_tradnl" b="1" dirty="0">
              <a:solidFill>
                <a:schemeClr val="accent6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5539314B-6265-1341-93A1-60780542EF35}"/>
                  </a:ext>
                </a:extLst>
              </p:cNvPr>
              <p:cNvSpPr/>
              <p:nvPr/>
            </p:nvSpPr>
            <p:spPr>
              <a:xfrm>
                <a:off x="2261228" y="1865926"/>
                <a:ext cx="8301039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ES" sz="2000" b="1" dirty="0">
                    <a:solidFill>
                      <a:srgbClr val="222222"/>
                    </a:solidFill>
                  </a:rPr>
                  <a:t>¿Cómo se calcula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2000" b="1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 b="1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s-ES" sz="2000" b="1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sz="2000" b="1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d>
                  </m:oMath>
                </a14:m>
                <a:r>
                  <a:rPr lang="es-ES" sz="2000" b="1" dirty="0">
                    <a:solidFill>
                      <a:srgbClr val="222222"/>
                    </a:solidFill>
                  </a:rPr>
                  <a:t>?</a:t>
                </a:r>
              </a:p>
              <a:p>
                <a:pPr algn="just"/>
                <a:endParaRPr lang="es-ES" sz="2000" b="1" dirty="0">
                  <a:solidFill>
                    <a:srgbClr val="222222"/>
                  </a:solidFill>
                </a:endParaRPr>
              </a:p>
              <a:p>
                <a:pPr algn="just"/>
                <a:r>
                  <a:rPr lang="es-ES" sz="2000" dirty="0">
                    <a:solidFill>
                      <a:schemeClr val="tx1"/>
                    </a:solidFill>
                  </a:rPr>
                  <a:t>Se calcula utilizando un nivel de significancia</a:t>
                </a:r>
                <a:r>
                  <a:rPr lang="es-ES" sz="20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s-E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s-ES" sz="2000" b="1" dirty="0">
                    <a:solidFill>
                      <a:schemeClr val="tx1"/>
                    </a:solidFill>
                  </a:rPr>
                  <a:t> </a:t>
                </a:r>
                <a:r>
                  <a:rPr lang="es-ES" sz="2000" dirty="0">
                    <a:solidFill>
                      <a:schemeClr val="tx1"/>
                    </a:solidFill>
                  </a:rPr>
                  <a:t>particular y un </a:t>
                </a:r>
                <a:r>
                  <a:rPr lang="es-ES" sz="2000" b="1" dirty="0">
                    <a:solidFill>
                      <a:schemeClr val="tx1"/>
                    </a:solidFill>
                  </a:rPr>
                  <a:t>valor específico del parámetro</a:t>
                </a:r>
                <a:r>
                  <a:rPr lang="es-ES" sz="2000" dirty="0">
                    <a:solidFill>
                      <a:schemeClr val="tx1"/>
                    </a:solidFill>
                  </a:rPr>
                  <a:t> de la población que representa una </a:t>
                </a:r>
                <a:r>
                  <a:rPr lang="es-ES" sz="2000" b="1" dirty="0">
                    <a:solidFill>
                      <a:schemeClr val="tx1"/>
                    </a:solidFill>
                  </a:rPr>
                  <a:t>alternativa</a:t>
                </a:r>
                <a:r>
                  <a:rPr lang="es-ES" sz="2000" dirty="0">
                    <a:solidFill>
                      <a:schemeClr val="tx1"/>
                    </a:solidFill>
                  </a:rPr>
                  <a:t> al valor considerado como verdadero en la hipótesis nula. Es decir, </a:t>
                </a:r>
                <a:r>
                  <a:rPr lang="es-ES" sz="2000" b="1" dirty="0">
                    <a:solidFill>
                      <a:schemeClr val="accent6">
                        <a:lumMod val="50000"/>
                      </a:schemeClr>
                    </a:solidFill>
                  </a:rPr>
                  <a:t>la Potencia de una prueba de hipótesis es la probabilidad de sustentar una hipótesis alternativa que es verdadera.</a:t>
                </a:r>
                <a:endParaRPr lang="el-GR" sz="20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5539314B-6265-1341-93A1-60780542E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228" y="1865926"/>
                <a:ext cx="8301039" cy="2246769"/>
              </a:xfrm>
              <a:prstGeom prst="rect">
                <a:avLst/>
              </a:prstGeom>
              <a:blipFill>
                <a:blip r:embed="rId3"/>
                <a:stretch>
                  <a:fillRect l="-917" t="-1124" r="-765" b="-393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170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8738727" cy="594853"/>
          </a:xfrm>
        </p:spPr>
        <p:txBody>
          <a:bodyPr>
            <a:no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Potencia de una prueba de significancia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E3D40D3-4799-DD4B-8126-18419D497AA9}"/>
              </a:ext>
            </a:extLst>
          </p:cNvPr>
          <p:cNvSpPr txBox="1">
            <a:spLocks/>
          </p:cNvSpPr>
          <p:nvPr/>
        </p:nvSpPr>
        <p:spPr>
          <a:xfrm>
            <a:off x="2452439" y="1289781"/>
            <a:ext cx="8738726" cy="880727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_tradnl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8FDCC8B-C75F-0641-8984-1F6649BD0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876" y="1579011"/>
            <a:ext cx="9261289" cy="398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06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8738727" cy="594853"/>
          </a:xfrm>
        </p:spPr>
        <p:txBody>
          <a:bodyPr>
            <a:no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Potencia de una prueba de significancia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E3D40D3-4799-DD4B-8126-18419D497AA9}"/>
              </a:ext>
            </a:extLst>
          </p:cNvPr>
          <p:cNvSpPr txBox="1">
            <a:spLocks/>
          </p:cNvSpPr>
          <p:nvPr/>
        </p:nvSpPr>
        <p:spPr>
          <a:xfrm>
            <a:off x="2452439" y="1289781"/>
            <a:ext cx="8738726" cy="880727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_tradnl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A6963B1-1567-F246-8F2A-74057924B907}"/>
              </a:ext>
            </a:extLst>
          </p:cNvPr>
          <p:cNvSpPr/>
          <p:nvPr/>
        </p:nvSpPr>
        <p:spPr>
          <a:xfrm>
            <a:off x="2292225" y="1642731"/>
            <a:ext cx="830103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000" b="1" dirty="0"/>
              <a:t>Ejercicio</a:t>
            </a:r>
            <a:r>
              <a:rPr lang="es-CL" sz="2000" dirty="0"/>
              <a:t>:</a:t>
            </a:r>
          </a:p>
          <a:p>
            <a:pPr algn="just"/>
            <a:r>
              <a:rPr lang="es-ES" sz="2000" dirty="0"/>
              <a:t>Un organismo de salud, está evaluando la posibilidad de traer a Chile un medicamento que alivia el dolor de cierta patología. El medicamento que actualmente se vende en el mercado, produce el efecto de alivio del dolor en promedio 300 minutos y presenta una desviación estándar de 24 minutos.</a:t>
            </a:r>
          </a:p>
          <a:p>
            <a:pPr algn="just"/>
            <a:r>
              <a:rPr lang="es-ES" sz="2000" dirty="0"/>
              <a:t>Para tomar la decisión de comprar un nuevo medicamento, se diseño un experimento para comprobar si este es mejor que el medicamento actual (que produzca alivio por mayor tiempo). </a:t>
            </a:r>
          </a:p>
          <a:p>
            <a:pPr algn="just"/>
            <a:r>
              <a:rPr lang="es-ES" sz="2000" dirty="0"/>
              <a:t>Se seleccionaron en forma aleatoria 64 pacientes a los cuales se les administrará el nuevo fármaco.</a:t>
            </a:r>
          </a:p>
          <a:p>
            <a:pPr algn="just"/>
            <a:r>
              <a:rPr lang="es-ES" sz="2000" dirty="0"/>
              <a:t>El nivel de significancia para esta prueba es de 0,01.</a:t>
            </a:r>
            <a:endParaRPr lang="es-CL" sz="2000" dirty="0"/>
          </a:p>
        </p:txBody>
      </p:sp>
    </p:spTree>
    <p:extLst>
      <p:ext uri="{BB962C8B-B14F-4D97-AF65-F5344CB8AC3E}">
        <p14:creationId xmlns:p14="http://schemas.microsoft.com/office/powerpoint/2010/main" val="857978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8738727" cy="594853"/>
          </a:xfrm>
        </p:spPr>
        <p:txBody>
          <a:bodyPr>
            <a:no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Potencia de una prueba de significancia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E3D40D3-4799-DD4B-8126-18419D497AA9}"/>
              </a:ext>
            </a:extLst>
          </p:cNvPr>
          <p:cNvSpPr txBox="1">
            <a:spLocks/>
          </p:cNvSpPr>
          <p:nvPr/>
        </p:nvSpPr>
        <p:spPr>
          <a:xfrm>
            <a:off x="1569925" y="1119655"/>
            <a:ext cx="8738726" cy="880727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_tradnl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28713A-7CF8-3546-9EE8-F807F6F08F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53"/>
          <a:stretch/>
        </p:blipFill>
        <p:spPr>
          <a:xfrm>
            <a:off x="7431340" y="1399292"/>
            <a:ext cx="4536000" cy="507059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3A0BEF1-12AB-C546-BBB5-9F5D80880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28" y="4004858"/>
            <a:ext cx="3123686" cy="2049639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9762A061-8BF2-5E42-B0E0-BA87369DFE4A}"/>
              </a:ext>
            </a:extLst>
          </p:cNvPr>
          <p:cNvCxnSpPr>
            <a:cxnSpLocks/>
          </p:cNvCxnSpPr>
          <p:nvPr/>
        </p:nvCxnSpPr>
        <p:spPr>
          <a:xfrm>
            <a:off x="3002843" y="5429719"/>
            <a:ext cx="0" cy="55450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lamada con línea 1 11">
            <a:extLst>
              <a:ext uri="{FF2B5EF4-FFF2-40B4-BE49-F238E27FC236}">
                <a16:creationId xmlns:a16="http://schemas.microsoft.com/office/drawing/2014/main" id="{E29400B7-A9CA-804F-AEF4-F6B6125E4040}"/>
              </a:ext>
            </a:extLst>
          </p:cNvPr>
          <p:cNvSpPr/>
          <p:nvPr/>
        </p:nvSpPr>
        <p:spPr>
          <a:xfrm>
            <a:off x="4345876" y="5389374"/>
            <a:ext cx="2906302" cy="289183"/>
          </a:xfrm>
          <a:prstGeom prst="borderCallout1">
            <a:avLst>
              <a:gd name="adj1" fmla="val 18750"/>
              <a:gd name="adj2" fmla="val -8333"/>
              <a:gd name="adj3" fmla="val 151218"/>
              <a:gd name="adj4" fmla="val -37878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200" dirty="0">
                <a:solidFill>
                  <a:schemeClr val="tx1"/>
                </a:solidFill>
              </a:rPr>
              <a:t>Región Crítica donde se rechaza H</a:t>
            </a:r>
            <a:r>
              <a:rPr lang="es-CL" sz="1200" baseline="-25000" dirty="0">
                <a:solidFill>
                  <a:schemeClr val="tx1"/>
                </a:solidFill>
              </a:rPr>
              <a:t>0</a:t>
            </a:r>
            <a:endParaRPr lang="es-CL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D4F3B297-7A9E-9A4E-9B9F-5115894CD1B8}"/>
                  </a:ext>
                </a:extLst>
              </p:cNvPr>
              <p:cNvSpPr txBox="1"/>
              <p:nvPr/>
            </p:nvSpPr>
            <p:spPr>
              <a:xfrm>
                <a:off x="5549359" y="6002993"/>
                <a:ext cx="1549591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s-C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0,01</m:t>
                        </m:r>
                      </m:sub>
                    </m:sSub>
                  </m:oMath>
                </a14:m>
                <a:r>
                  <a:rPr lang="es-CL" dirty="0"/>
                  <a:t>=2,33</a:t>
                </a:r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D4F3B297-7A9E-9A4E-9B9F-5115894CD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359" y="6002993"/>
                <a:ext cx="1549591" cy="289182"/>
              </a:xfrm>
              <a:prstGeom prst="rect">
                <a:avLst/>
              </a:prstGeom>
              <a:blipFill>
                <a:blip r:embed="rId5"/>
                <a:stretch>
                  <a:fillRect l="-4839" t="-20833" r="-7258" b="-4166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0DF3C5B3-CA3B-FE45-9C47-C5AD2CF659DC}"/>
                  </a:ext>
                </a:extLst>
              </p:cNvPr>
              <p:cNvSpPr txBox="1"/>
              <p:nvPr/>
            </p:nvSpPr>
            <p:spPr>
              <a:xfrm>
                <a:off x="1898049" y="3971434"/>
                <a:ext cx="3150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0DF3C5B3-CA3B-FE45-9C47-C5AD2CF65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049" y="3971434"/>
                <a:ext cx="315022" cy="276999"/>
              </a:xfrm>
              <a:prstGeom prst="rect">
                <a:avLst/>
              </a:prstGeom>
              <a:blipFill>
                <a:blip r:embed="rId6"/>
                <a:stretch>
                  <a:fillRect l="-15385" r="-3846" b="-1304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ángulo 16">
            <a:extLst>
              <a:ext uri="{FF2B5EF4-FFF2-40B4-BE49-F238E27FC236}">
                <a16:creationId xmlns:a16="http://schemas.microsoft.com/office/drawing/2014/main" id="{73D8EF78-B619-7649-BAF7-7D710378CA65}"/>
              </a:ext>
            </a:extLst>
          </p:cNvPr>
          <p:cNvSpPr/>
          <p:nvPr/>
        </p:nvSpPr>
        <p:spPr>
          <a:xfrm>
            <a:off x="8661255" y="4324027"/>
            <a:ext cx="738467" cy="1162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92CA1DA-A247-2F4A-A344-F424F9CB2BA7}"/>
                  </a:ext>
                </a:extLst>
              </p:cNvPr>
              <p:cNvSpPr txBox="1"/>
              <p:nvPr/>
            </p:nvSpPr>
            <p:spPr>
              <a:xfrm>
                <a:off x="1994261" y="5984228"/>
                <a:ext cx="4376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300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92CA1DA-A247-2F4A-A344-F424F9CB2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261" y="5984228"/>
                <a:ext cx="437620" cy="276999"/>
              </a:xfrm>
              <a:prstGeom prst="rect">
                <a:avLst/>
              </a:prstGeom>
              <a:blipFill>
                <a:blip r:embed="rId7"/>
                <a:stretch>
                  <a:fillRect l="-8333" r="-11111" b="-909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uadroTexto 23">
            <a:extLst>
              <a:ext uri="{FF2B5EF4-FFF2-40B4-BE49-F238E27FC236}">
                <a16:creationId xmlns:a16="http://schemas.microsoft.com/office/drawing/2014/main" id="{5E5FE060-46BD-4445-9C05-44194791AC40}"/>
              </a:ext>
            </a:extLst>
          </p:cNvPr>
          <p:cNvSpPr txBox="1"/>
          <p:nvPr/>
        </p:nvSpPr>
        <p:spPr>
          <a:xfrm>
            <a:off x="1818056" y="1324034"/>
            <a:ext cx="4863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¿Cómo definiriamos la Hipótesis, para analizar el nuevo fármaco?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5D0A5545-3934-5A4A-9300-24A100BD721A}"/>
                  </a:ext>
                </a:extLst>
              </p:cNvPr>
              <p:cNvSpPr txBox="1"/>
              <p:nvPr/>
            </p:nvSpPr>
            <p:spPr>
              <a:xfrm>
                <a:off x="4274077" y="1879761"/>
                <a:ext cx="12333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=300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5D0A5545-3934-5A4A-9300-24A100BD7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077" y="1879761"/>
                <a:ext cx="1233350" cy="276999"/>
              </a:xfrm>
              <a:prstGeom prst="rect">
                <a:avLst/>
              </a:prstGeom>
              <a:blipFill>
                <a:blip r:embed="rId8"/>
                <a:stretch>
                  <a:fillRect l="-4082" r="-4082" b="-2608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1F014368-ED41-2F4C-A267-3D5CC6636156}"/>
                  </a:ext>
                </a:extLst>
              </p:cNvPr>
              <p:cNvSpPr txBox="1"/>
              <p:nvPr/>
            </p:nvSpPr>
            <p:spPr>
              <a:xfrm>
                <a:off x="4274077" y="2227029"/>
                <a:ext cx="1228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&gt;300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1F014368-ED41-2F4C-A267-3D5CC6636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077" y="2227029"/>
                <a:ext cx="1228028" cy="276999"/>
              </a:xfrm>
              <a:prstGeom prst="rect">
                <a:avLst/>
              </a:prstGeom>
              <a:blipFill>
                <a:blip r:embed="rId9"/>
                <a:stretch>
                  <a:fillRect l="-4082" r="-3061" b="-21739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uadroTexto 26">
            <a:extLst>
              <a:ext uri="{FF2B5EF4-FFF2-40B4-BE49-F238E27FC236}">
                <a16:creationId xmlns:a16="http://schemas.microsoft.com/office/drawing/2014/main" id="{FCE8EF56-8A4B-9242-9348-BBA8F1273C66}"/>
              </a:ext>
            </a:extLst>
          </p:cNvPr>
          <p:cNvSpPr txBox="1"/>
          <p:nvPr/>
        </p:nvSpPr>
        <p:spPr>
          <a:xfrm>
            <a:off x="1818056" y="2897848"/>
            <a:ext cx="4971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Encontremos el valor crítico donde se rechazaría la Hipótesis nula.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3294269F-2837-DD46-8A34-6ACA9945B0C1}"/>
                  </a:ext>
                </a:extLst>
              </p:cNvPr>
              <p:cNvSpPr txBox="1"/>
              <p:nvPr/>
            </p:nvSpPr>
            <p:spPr>
              <a:xfrm>
                <a:off x="3145991" y="3526319"/>
                <a:ext cx="1035155" cy="762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f>
                            <m:f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s-CL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3294269F-2837-DD46-8A34-6ACA9945B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991" y="3526319"/>
                <a:ext cx="1035155" cy="762966"/>
              </a:xfrm>
              <a:prstGeom prst="rect">
                <a:avLst/>
              </a:prstGeom>
              <a:blipFill>
                <a:blip r:embed="rId10"/>
                <a:stretch>
                  <a:fillRect l="-4819" r="-3614" b="-1639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6BEA0B82-4754-0245-BB26-9381A3FF2CE7}"/>
                  </a:ext>
                </a:extLst>
              </p:cNvPr>
              <p:cNvSpPr txBox="1"/>
              <p:nvPr/>
            </p:nvSpPr>
            <p:spPr>
              <a:xfrm>
                <a:off x="4596488" y="3553106"/>
                <a:ext cx="1577932" cy="843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2,33=</m:t>
                      </m:r>
                      <m:f>
                        <m:f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−300</m:t>
                          </m:r>
                        </m:num>
                        <m:den>
                          <m:f>
                            <m:f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s-CL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64</m:t>
                                  </m:r>
                                </m:e>
                              </m:rad>
                            </m:den>
                          </m:f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6BEA0B82-4754-0245-BB26-9381A3FF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488" y="3553106"/>
                <a:ext cx="1577932" cy="843629"/>
              </a:xfrm>
              <a:prstGeom prst="rect">
                <a:avLst/>
              </a:prstGeom>
              <a:blipFill>
                <a:blip r:embed="rId11"/>
                <a:stretch>
                  <a:fillRect l="-2381" t="-2941" r="-3175" b="-147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1538087D-2AD3-794B-AD74-F0402E3F9D7B}"/>
                  </a:ext>
                </a:extLst>
              </p:cNvPr>
              <p:cNvSpPr txBox="1"/>
              <p:nvPr/>
            </p:nvSpPr>
            <p:spPr>
              <a:xfrm>
                <a:off x="4339064" y="4763872"/>
                <a:ext cx="8694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CL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=307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1538087D-2AD3-794B-AD74-F0402E3F9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064" y="4763872"/>
                <a:ext cx="869405" cy="276999"/>
              </a:xfrm>
              <a:prstGeom prst="rect">
                <a:avLst/>
              </a:prstGeom>
              <a:blipFill>
                <a:blip r:embed="rId12"/>
                <a:stretch>
                  <a:fillRect l="-2899" r="-5797" b="-869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60BB4ADE-345C-3243-9997-7B512CE439AA}"/>
                  </a:ext>
                </a:extLst>
              </p:cNvPr>
              <p:cNvSpPr txBox="1"/>
              <p:nvPr/>
            </p:nvSpPr>
            <p:spPr>
              <a:xfrm>
                <a:off x="2744386" y="6009084"/>
                <a:ext cx="4376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307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60BB4ADE-345C-3243-9997-7B512CE43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386" y="6009084"/>
                <a:ext cx="437619" cy="276999"/>
              </a:xfrm>
              <a:prstGeom prst="rect">
                <a:avLst/>
              </a:prstGeom>
              <a:blipFill>
                <a:blip r:embed="rId13"/>
                <a:stretch>
                  <a:fillRect l="-11429" r="-11429" b="-909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8590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8738727" cy="594853"/>
          </a:xfrm>
        </p:spPr>
        <p:txBody>
          <a:bodyPr>
            <a:no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Potencia de una prueba de significancia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E3D40D3-4799-DD4B-8126-18419D497AA9}"/>
              </a:ext>
            </a:extLst>
          </p:cNvPr>
          <p:cNvSpPr txBox="1">
            <a:spLocks/>
          </p:cNvSpPr>
          <p:nvPr/>
        </p:nvSpPr>
        <p:spPr>
          <a:xfrm>
            <a:off x="2452439" y="1289781"/>
            <a:ext cx="8738726" cy="880727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_tradnl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28713A-7CF8-3546-9EE8-F807F6F08F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53"/>
          <a:stretch/>
        </p:blipFill>
        <p:spPr>
          <a:xfrm>
            <a:off x="7431340" y="1399292"/>
            <a:ext cx="4536000" cy="507059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73D8EF78-B619-7649-BAF7-7D710378CA65}"/>
              </a:ext>
            </a:extLst>
          </p:cNvPr>
          <p:cNvSpPr/>
          <p:nvPr/>
        </p:nvSpPr>
        <p:spPr>
          <a:xfrm>
            <a:off x="8661255" y="4324027"/>
            <a:ext cx="738467" cy="1162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50FFD0A8-B7DE-A24B-82E8-6679E501E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19" y="3535680"/>
            <a:ext cx="5721169" cy="2464337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42223F10-4AF5-C74F-8937-0BDFA8F8E186}"/>
                  </a:ext>
                </a:extLst>
              </p:cNvPr>
              <p:cNvSpPr txBox="1"/>
              <p:nvPr/>
            </p:nvSpPr>
            <p:spPr>
              <a:xfrm>
                <a:off x="3134088" y="5998625"/>
                <a:ext cx="4376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300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42223F10-4AF5-C74F-8937-0BDFA8F8E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088" y="5998625"/>
                <a:ext cx="437620" cy="276999"/>
              </a:xfrm>
              <a:prstGeom prst="rect">
                <a:avLst/>
              </a:prstGeom>
              <a:blipFill>
                <a:blip r:embed="rId5"/>
                <a:stretch>
                  <a:fillRect l="-11111" r="-11111" b="-909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0303F034-542C-3440-A5EE-5E3BAF31B222}"/>
                  </a:ext>
                </a:extLst>
              </p:cNvPr>
              <p:cNvSpPr txBox="1"/>
              <p:nvPr/>
            </p:nvSpPr>
            <p:spPr>
              <a:xfrm>
                <a:off x="4285460" y="5998625"/>
                <a:ext cx="4376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310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0303F034-542C-3440-A5EE-5E3BAF31B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460" y="5998625"/>
                <a:ext cx="437620" cy="276999"/>
              </a:xfrm>
              <a:prstGeom prst="rect">
                <a:avLst/>
              </a:prstGeom>
              <a:blipFill>
                <a:blip r:embed="rId6"/>
                <a:stretch>
                  <a:fillRect l="-11429" r="-11429" b="-909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87AC3C84-2BF0-504B-97EF-37C84172DBEC}"/>
                  </a:ext>
                </a:extLst>
              </p:cNvPr>
              <p:cNvSpPr txBox="1"/>
              <p:nvPr/>
            </p:nvSpPr>
            <p:spPr>
              <a:xfrm>
                <a:off x="3982318" y="5998625"/>
                <a:ext cx="29014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307</m:t>
                      </m:r>
                    </m:oMath>
                  </m:oMathPara>
                </a14:m>
                <a:endParaRPr lang="es-CL" sz="1200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87AC3C84-2BF0-504B-97EF-37C84172D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318" y="5998625"/>
                <a:ext cx="290143" cy="184666"/>
              </a:xfrm>
              <a:prstGeom prst="rect">
                <a:avLst/>
              </a:prstGeom>
              <a:blipFill>
                <a:blip r:embed="rId7"/>
                <a:stretch>
                  <a:fillRect l="-12500" r="-8333" b="-666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96945983-77E2-6243-B225-21E24D92E9D6}"/>
                  </a:ext>
                </a:extLst>
              </p:cNvPr>
              <p:cNvSpPr txBox="1"/>
              <p:nvPr/>
            </p:nvSpPr>
            <p:spPr>
              <a:xfrm>
                <a:off x="1876756" y="1407016"/>
                <a:ext cx="51336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L" dirty="0"/>
                  <a:t>Ahora, consideramos que el verdadero valor es 310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𝑏𝑎𝑗𝑜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CL" dirty="0"/>
                  <a:t>, dibujemos las distribución y encontremos cual es el valor de valor de </a:t>
                </a:r>
                <a14:m>
                  <m:oMath xmlns:m="http://schemas.openxmlformats.org/officeDocument/2006/math">
                    <m:r>
                      <a:rPr lang="es-C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s-CL" dirty="0"/>
                  <a:t> (que es no rechazar H</a:t>
                </a:r>
                <a:r>
                  <a:rPr lang="es-CL" baseline="-25000" dirty="0"/>
                  <a:t>0 </a:t>
                </a:r>
                <a:r>
                  <a:rPr lang="es-CL" dirty="0"/>
                  <a:t>(300)</a:t>
                </a:r>
                <a:r>
                  <a:rPr lang="es-CL" baseline="-25000" dirty="0"/>
                  <a:t> </a:t>
                </a:r>
                <a:r>
                  <a:rPr lang="es-CL" dirty="0"/>
                  <a:t>/cuando el verdadero valor es H</a:t>
                </a:r>
                <a:r>
                  <a:rPr lang="es-CL" baseline="-25000" dirty="0"/>
                  <a:t>1</a:t>
                </a:r>
                <a:r>
                  <a:rPr lang="es-CL" dirty="0"/>
                  <a:t> (310))</a:t>
                </a: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96945983-77E2-6243-B225-21E24D92E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56" y="1407016"/>
                <a:ext cx="5133644" cy="1200329"/>
              </a:xfrm>
              <a:prstGeom prst="rect">
                <a:avLst/>
              </a:prstGeom>
              <a:blipFill>
                <a:blip r:embed="rId8"/>
                <a:stretch>
                  <a:fillRect l="-988" t="-2083" r="-1235" b="-729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866C8071-C3AD-7F42-B179-4FB199A2ED30}"/>
                  </a:ext>
                </a:extLst>
              </p:cNvPr>
              <p:cNvSpPr txBox="1"/>
              <p:nvPr/>
            </p:nvSpPr>
            <p:spPr>
              <a:xfrm>
                <a:off x="2531821" y="2861411"/>
                <a:ext cx="1141338" cy="762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f>
                            <m:f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s-CL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866C8071-C3AD-7F42-B179-4FB199A2E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21" y="2861411"/>
                <a:ext cx="1141338" cy="762966"/>
              </a:xfrm>
              <a:prstGeom prst="rect">
                <a:avLst/>
              </a:prstGeom>
              <a:blipFill>
                <a:blip r:embed="rId9"/>
                <a:stretch>
                  <a:fillRect l="-4396" r="-3297" b="-1639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8910C4BC-5067-7E41-BDD0-D1CA2285672F}"/>
                  </a:ext>
                </a:extLst>
              </p:cNvPr>
              <p:cNvSpPr txBox="1"/>
              <p:nvPr/>
            </p:nvSpPr>
            <p:spPr>
              <a:xfrm>
                <a:off x="3982318" y="2888198"/>
                <a:ext cx="2250231" cy="819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07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f>
                            <m:f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s-CL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64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8910C4BC-5067-7E41-BDD0-D1CA22856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318" y="2888198"/>
                <a:ext cx="2250231" cy="819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ángulo 13">
            <a:extLst>
              <a:ext uri="{FF2B5EF4-FFF2-40B4-BE49-F238E27FC236}">
                <a16:creationId xmlns:a16="http://schemas.microsoft.com/office/drawing/2014/main" id="{648EC958-7AE2-9848-8B50-DB3400BE1143}"/>
              </a:ext>
            </a:extLst>
          </p:cNvPr>
          <p:cNvSpPr/>
          <p:nvPr/>
        </p:nvSpPr>
        <p:spPr>
          <a:xfrm>
            <a:off x="7884695" y="2760596"/>
            <a:ext cx="288758" cy="12760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4" name="Rectángulo redondeado 33">
            <a:extLst>
              <a:ext uri="{FF2B5EF4-FFF2-40B4-BE49-F238E27FC236}">
                <a16:creationId xmlns:a16="http://schemas.microsoft.com/office/drawing/2014/main" id="{21936176-E178-5842-BD54-A9909B1A28DB}"/>
              </a:ext>
            </a:extLst>
          </p:cNvPr>
          <p:cNvSpPr/>
          <p:nvPr/>
        </p:nvSpPr>
        <p:spPr>
          <a:xfrm>
            <a:off x="5783180" y="3462267"/>
            <a:ext cx="1540042" cy="13664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1200" dirty="0">
                <a:solidFill>
                  <a:schemeClr val="tx1"/>
                </a:solidFill>
              </a:rPr>
              <a:t>¿Qué probabilidad corta el valor de Z=</a:t>
            </a:r>
            <a:r>
              <a:rPr lang="es-CL" sz="1200" b="1" dirty="0">
                <a:solidFill>
                  <a:schemeClr val="tx1"/>
                </a:solidFill>
              </a:rPr>
              <a:t>-</a:t>
            </a:r>
            <a:r>
              <a:rPr lang="es-CL" sz="1200" dirty="0">
                <a:solidFill>
                  <a:schemeClr val="tx1"/>
                </a:solidFill>
              </a:rPr>
              <a:t>1? </a:t>
            </a:r>
          </a:p>
          <a:p>
            <a:r>
              <a:rPr lang="es-CL" sz="1200" dirty="0">
                <a:solidFill>
                  <a:schemeClr val="tx1"/>
                </a:solidFill>
              </a:rPr>
              <a:t>Nota:  el valor que buscamos está al aldo izquierdo de la curva.</a:t>
            </a: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48DFB493-FE88-CC46-A004-7F5E2BF5E118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553201" y="2817991"/>
            <a:ext cx="1042736" cy="64427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A9DA2162-88C8-0149-BD58-065199B92B0C}"/>
                  </a:ext>
                </a:extLst>
              </p:cNvPr>
              <p:cNvSpPr txBox="1"/>
              <p:nvPr/>
            </p:nvSpPr>
            <p:spPr>
              <a:xfrm>
                <a:off x="6022318" y="4902088"/>
                <a:ext cx="11900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=0,1587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A9DA2162-88C8-0149-BD58-065199B92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318" y="4902088"/>
                <a:ext cx="1190006" cy="276999"/>
              </a:xfrm>
              <a:prstGeom prst="rect">
                <a:avLst/>
              </a:prstGeom>
              <a:blipFill>
                <a:blip r:embed="rId11"/>
                <a:stretch>
                  <a:fillRect l="-6383" r="-5319" b="-2916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Flecha abajo 42">
            <a:extLst>
              <a:ext uri="{FF2B5EF4-FFF2-40B4-BE49-F238E27FC236}">
                <a16:creationId xmlns:a16="http://schemas.microsoft.com/office/drawing/2014/main" id="{E5BC8D0B-9EE3-824D-BEC4-42CD0927253C}"/>
              </a:ext>
            </a:extLst>
          </p:cNvPr>
          <p:cNvSpPr/>
          <p:nvPr/>
        </p:nvSpPr>
        <p:spPr>
          <a:xfrm>
            <a:off x="6553201" y="5235736"/>
            <a:ext cx="268600" cy="267208"/>
          </a:xfrm>
          <a:prstGeom prst="down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891057A5-739A-C349-8341-957B45B0D83D}"/>
                  </a:ext>
                </a:extLst>
              </p:cNvPr>
              <p:cNvSpPr txBox="1"/>
              <p:nvPr/>
            </p:nvSpPr>
            <p:spPr>
              <a:xfrm>
                <a:off x="5534236" y="5860896"/>
                <a:ext cx="15939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s-C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=0,8413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891057A5-739A-C349-8341-957B45B0D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36" y="5860896"/>
                <a:ext cx="1593962" cy="276999"/>
              </a:xfrm>
              <a:prstGeom prst="rect">
                <a:avLst/>
              </a:prstGeom>
              <a:blipFill>
                <a:blip r:embed="rId12"/>
                <a:stretch>
                  <a:fillRect l="-2362" t="-4348" r="-2362" b="-3478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123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77C55C-1942-2B45-A4C0-136AA0E7B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0" y="4370764"/>
            <a:ext cx="2384552" cy="8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96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3F51F1CC-5325-014C-859A-589F2DD0FCB0}"/>
              </a:ext>
            </a:extLst>
          </p:cNvPr>
          <p:cNvSpPr txBox="1">
            <a:spLocks/>
          </p:cNvSpPr>
          <p:nvPr/>
        </p:nvSpPr>
        <p:spPr>
          <a:xfrm>
            <a:off x="990600" y="497524"/>
            <a:ext cx="10190544" cy="6215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Índice de la clase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90BD04FD-D7C3-DD43-B2D5-73017BAFCBA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990600" y="1425600"/>
            <a:ext cx="10515600" cy="4907708"/>
          </a:xfrm>
        </p:spPr>
        <p:txBody>
          <a:bodyPr anchor="t"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Sección 1 : Error Tipo I y II</a:t>
            </a:r>
            <a:endParaRPr lang="es-CL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Sección 2 : Potencia de una prueba de significancia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67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8738727" cy="594853"/>
          </a:xfrm>
        </p:spPr>
        <p:txBody>
          <a:bodyPr/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Errores Tipo I y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a 16">
                <a:extLst>
                  <a:ext uri="{FF2B5EF4-FFF2-40B4-BE49-F238E27FC236}">
                    <a16:creationId xmlns:a16="http://schemas.microsoft.com/office/drawing/2014/main" id="{7C0B4B4E-7AD7-7145-B8F4-4C857A1EE85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93493" y="2606040"/>
              <a:ext cx="7380185" cy="1645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4452">
                      <a:extLst>
                        <a:ext uri="{9D8B030D-6E8A-4147-A177-3AD203B41FA5}">
                          <a16:colId xmlns:a16="http://schemas.microsoft.com/office/drawing/2014/main" val="2443879339"/>
                        </a:ext>
                      </a:extLst>
                    </a:gridCol>
                    <a:gridCol w="3093155">
                      <a:extLst>
                        <a:ext uri="{9D8B030D-6E8A-4147-A177-3AD203B41FA5}">
                          <a16:colId xmlns:a16="http://schemas.microsoft.com/office/drawing/2014/main" val="3515814659"/>
                        </a:ext>
                      </a:extLst>
                    </a:gridCol>
                    <a:gridCol w="2562578">
                      <a:extLst>
                        <a:ext uri="{9D8B030D-6E8A-4147-A177-3AD203B41FA5}">
                          <a16:colId xmlns:a16="http://schemas.microsoft.com/office/drawing/2014/main" val="3729295324"/>
                        </a:ext>
                      </a:extLst>
                    </a:gridCol>
                  </a:tblGrid>
                  <a:tr h="26656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L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dirty="0"/>
                            <a:t>Verdadera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dirty="0"/>
                            <a:t>Falsa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61100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dirty="0"/>
                            <a:t>Aceptar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b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Decisión Correcta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L" b="1" dirty="0">
                              <a:solidFill>
                                <a:schemeClr val="tx1"/>
                              </a:solidFill>
                            </a:rPr>
                            <a:t>Probabilidad </a:t>
                          </a:r>
                          <a14:m>
                            <m:oMath xmlns:m="http://schemas.openxmlformats.org/officeDocument/2006/math">
                              <m:r>
                                <a:rPr lang="es-ES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s-ES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s-E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s-CL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L" b="1" dirty="0"/>
                            <a:t>Decisión Incorrecta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L" b="1" dirty="0">
                              <a:solidFill>
                                <a:srgbClr val="FF0000"/>
                              </a:solidFill>
                            </a:rPr>
                            <a:t>Error Tipo II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19679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dirty="0"/>
                            <a:t>Rechazar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b="1" dirty="0">
                              <a:solidFill>
                                <a:schemeClr val="tx1"/>
                              </a:solidFill>
                            </a:rPr>
                            <a:t>Probabilidad </a:t>
                          </a:r>
                          <a14:m>
                            <m:oMath xmlns:m="http://schemas.openxmlformats.org/officeDocument/2006/math">
                              <m:r>
                                <a:rPr lang="es-CL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endParaRPr lang="es-CL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L" b="1" dirty="0">
                              <a:solidFill>
                                <a:srgbClr val="FF0000"/>
                              </a:solidFill>
                            </a:rPr>
                            <a:t>Error Tipo 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L" b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Decisión Correcta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14804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a 16">
                <a:extLst>
                  <a:ext uri="{FF2B5EF4-FFF2-40B4-BE49-F238E27FC236}">
                    <a16:creationId xmlns:a16="http://schemas.microsoft.com/office/drawing/2014/main" id="{7C0B4B4E-7AD7-7145-B8F4-4C857A1EE85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93493" y="2606040"/>
              <a:ext cx="7380185" cy="1645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4452">
                      <a:extLst>
                        <a:ext uri="{9D8B030D-6E8A-4147-A177-3AD203B41FA5}">
                          <a16:colId xmlns:a16="http://schemas.microsoft.com/office/drawing/2014/main" val="2443879339"/>
                        </a:ext>
                      </a:extLst>
                    </a:gridCol>
                    <a:gridCol w="3093155">
                      <a:extLst>
                        <a:ext uri="{9D8B030D-6E8A-4147-A177-3AD203B41FA5}">
                          <a16:colId xmlns:a16="http://schemas.microsoft.com/office/drawing/2014/main" val="3515814659"/>
                        </a:ext>
                      </a:extLst>
                    </a:gridCol>
                    <a:gridCol w="2562578">
                      <a:extLst>
                        <a:ext uri="{9D8B030D-6E8A-4147-A177-3AD203B41FA5}">
                          <a16:colId xmlns:a16="http://schemas.microsoft.com/office/drawing/2014/main" val="37292953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>
                        <a:blipFill>
                          <a:blip r:embed="rId2"/>
                          <a:stretch>
                            <a:fillRect t="-6897" r="-328676" b="-375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dirty="0"/>
                            <a:t>Verdadera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dirty="0"/>
                            <a:t>Falsa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611002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dirty="0"/>
                            <a:t>Aceptar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>
                        <a:blipFill>
                          <a:blip r:embed="rId2"/>
                          <a:stretch>
                            <a:fillRect l="-55738" t="-62000" r="-83197" b="-11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L" b="1" dirty="0"/>
                            <a:t>Decisión Incorrecta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L" b="1" dirty="0">
                              <a:solidFill>
                                <a:srgbClr val="FF0000"/>
                              </a:solidFill>
                            </a:rPr>
                            <a:t>Error Tipo II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196796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dirty="0"/>
                            <a:t>Rechazar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>
                        <a:blipFill>
                          <a:blip r:embed="rId2"/>
                          <a:stretch>
                            <a:fillRect l="-55738" t="-158824" r="-83197" b="-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L" b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Decisión Correcta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14804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Rectángulo 16">
            <a:extLst>
              <a:ext uri="{FF2B5EF4-FFF2-40B4-BE49-F238E27FC236}">
                <a16:creationId xmlns:a16="http://schemas.microsoft.com/office/drawing/2014/main" id="{64CB20A3-C461-524A-B316-1A706C074A9A}"/>
              </a:ext>
            </a:extLst>
          </p:cNvPr>
          <p:cNvSpPr/>
          <p:nvPr/>
        </p:nvSpPr>
        <p:spPr>
          <a:xfrm>
            <a:off x="2314223" y="1397675"/>
            <a:ext cx="87387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000" dirty="0">
                <a:solidFill>
                  <a:srgbClr val="222222"/>
                </a:solidFill>
              </a:rPr>
              <a:t>Cuando probamos la  </a:t>
            </a:r>
            <a:r>
              <a:rPr lang="es-CL" sz="2000" b="1" dirty="0">
                <a:solidFill>
                  <a:srgbClr val="222222"/>
                </a:solidFill>
              </a:rPr>
              <a:t>hipótesis </a:t>
            </a:r>
            <a:r>
              <a:rPr lang="es-CL" sz="2000" dirty="0">
                <a:solidFill>
                  <a:srgbClr val="222222"/>
                </a:solidFill>
              </a:rPr>
              <a:t>llegamos a la conclusión de </a:t>
            </a:r>
            <a:r>
              <a:rPr lang="es-CL" sz="2000" b="1" dirty="0">
                <a:solidFill>
                  <a:srgbClr val="222222"/>
                </a:solidFill>
              </a:rPr>
              <a:t>rechazarla o no rechazarla</a:t>
            </a:r>
            <a:r>
              <a:rPr lang="es-CL" sz="2000" dirty="0">
                <a:solidFill>
                  <a:srgbClr val="222222"/>
                </a:solidFill>
              </a:rPr>
              <a:t>. Tales conclusiones pueden estar correctas o incorrectas (incluso cuando se hace todo correctamente)ncia del contraste </a:t>
            </a:r>
            <a:r>
              <a:rPr lang="es-CL" sz="2000" b="1" dirty="0">
                <a:solidFill>
                  <a:srgbClr val="222222"/>
                </a:solidFill>
              </a:rPr>
              <a:t>se acepta</a:t>
            </a:r>
            <a:r>
              <a:rPr lang="es-CL" sz="2000" dirty="0">
                <a:solidFill>
                  <a:srgbClr val="222222"/>
                </a:solidFill>
              </a:rPr>
              <a:t>.</a:t>
            </a:r>
            <a:endParaRPr lang="es-CL" sz="2000" b="0" i="0" dirty="0">
              <a:solidFill>
                <a:srgbClr val="222222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FAEAFEDD-0E73-ED43-9A70-3FEE23B84017}"/>
                  </a:ext>
                </a:extLst>
              </p:cNvPr>
              <p:cNvSpPr/>
              <p:nvPr/>
            </p:nvSpPr>
            <p:spPr>
              <a:xfrm>
                <a:off x="2314223" y="4644717"/>
                <a:ext cx="8738726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CL" sz="2000" b="1" dirty="0">
                    <a:solidFill>
                      <a:srgbClr val="222222"/>
                    </a:solidFill>
                  </a:rPr>
                  <a:t>Error de tipo I: </a:t>
                </a:r>
                <a:r>
                  <a:rPr lang="es-CL" sz="2000" dirty="0">
                    <a:solidFill>
                      <a:srgbClr val="222222"/>
                    </a:solidFill>
                  </a:rPr>
                  <a:t>Es el error de rechazar</a:t>
                </a:r>
                <a:r>
                  <a:rPr lang="es-CL" sz="2000" baseline="-25000" dirty="0">
                    <a:solidFill>
                      <a:srgbClr val="222222"/>
                    </a:solidFill>
                  </a:rPr>
                  <a:t> </a:t>
                </a:r>
                <a:r>
                  <a:rPr lang="es-CL" sz="2000" dirty="0">
                    <a:solidFill>
                      <a:srgbClr val="222222"/>
                    </a:solidFill>
                  </a:rPr>
                  <a:t>H</a:t>
                </a:r>
                <a:r>
                  <a:rPr lang="es-CL" sz="2000" baseline="-25000" dirty="0">
                    <a:solidFill>
                      <a:srgbClr val="222222"/>
                    </a:solidFill>
                  </a:rPr>
                  <a:t>o</a:t>
                </a:r>
                <a:r>
                  <a:rPr lang="es-CL" sz="2000" dirty="0">
                    <a:solidFill>
                      <a:srgbClr val="222222"/>
                    </a:solidFill>
                  </a:rPr>
                  <a:t> cuando en realidad es verdadera. Se utiliza el simbolo </a:t>
                </a:r>
                <a:r>
                  <a:rPr lang="el-GR" sz="2000" b="1" dirty="0">
                    <a:solidFill>
                      <a:srgbClr val="222222"/>
                    </a:solidFill>
                  </a:rPr>
                  <a:t>α </a:t>
                </a:r>
                <a:r>
                  <a:rPr lang="es-ES" sz="2000" b="1" dirty="0">
                    <a:solidFill>
                      <a:srgbClr val="222222"/>
                    </a:solidFill>
                  </a:rPr>
                  <a:t>(</a:t>
                </a:r>
                <a:r>
                  <a:rPr lang="es-CL" sz="2000" b="1" dirty="0">
                    <a:solidFill>
                      <a:srgbClr val="222222"/>
                    </a:solidFill>
                  </a:rPr>
                  <a:t>nivel de significación </a:t>
                </a:r>
                <a:r>
                  <a:rPr lang="es-ES" sz="2000" b="1" dirty="0">
                    <a:solidFill>
                      <a:srgbClr val="222222"/>
                    </a:solidFill>
                  </a:rPr>
                  <a:t>)</a:t>
                </a:r>
                <a:r>
                  <a:rPr lang="es-ES" sz="2000" dirty="0">
                    <a:solidFill>
                      <a:srgbClr val="222222"/>
                    </a:solidFill>
                  </a:rPr>
                  <a:t>para representar el error </a:t>
                </a:r>
                <a:r>
                  <a:rPr lang="es-ES" sz="2000" b="1" dirty="0">
                    <a:solidFill>
                      <a:srgbClr val="222222"/>
                    </a:solidFill>
                  </a:rPr>
                  <a:t>Tipo I</a:t>
                </a:r>
                <a:r>
                  <a:rPr lang="es-CL" sz="2000" b="1" dirty="0">
                    <a:solidFill>
                      <a:srgbClr val="222222"/>
                    </a:solidFill>
                  </a:rPr>
                  <a:t>.</a:t>
                </a:r>
                <a:endParaRPr lang="el-GR" sz="2000" dirty="0">
                  <a:solidFill>
                    <a:srgbClr val="222222"/>
                  </a:solidFill>
                </a:endParaRPr>
              </a:p>
              <a:p>
                <a:pPr algn="just"/>
                <a:r>
                  <a:rPr lang="el-GR" sz="2000" dirty="0">
                    <a:solidFill>
                      <a:srgbClr val="222222"/>
                    </a:solidFill>
                  </a:rPr>
                  <a:t> </a:t>
                </a:r>
              </a:p>
              <a:p>
                <a:pPr algn="just"/>
                <a:r>
                  <a:rPr lang="es-CL" sz="2000" b="1" dirty="0">
                    <a:solidFill>
                      <a:srgbClr val="222222"/>
                    </a:solidFill>
                  </a:rPr>
                  <a:t>Error de tipo II: </a:t>
                </a:r>
                <a:r>
                  <a:rPr lang="es-CL" sz="2000" dirty="0">
                    <a:solidFill>
                      <a:srgbClr val="222222"/>
                    </a:solidFill>
                  </a:rPr>
                  <a:t>Es el error de NO rechazar H</a:t>
                </a:r>
                <a:r>
                  <a:rPr lang="es-CL" sz="2000" baseline="-25000" dirty="0">
                    <a:solidFill>
                      <a:srgbClr val="222222"/>
                    </a:solidFill>
                  </a:rPr>
                  <a:t>0</a:t>
                </a:r>
                <a:r>
                  <a:rPr lang="es-CL" sz="2000" dirty="0">
                    <a:solidFill>
                      <a:srgbClr val="222222"/>
                    </a:solidFill>
                  </a:rPr>
                  <a:t> cuando en realidad es falsa. Se utiliza el simbolo </a:t>
                </a:r>
                <a14:m>
                  <m:oMath xmlns:m="http://schemas.openxmlformats.org/officeDocument/2006/math">
                    <m:r>
                      <a:rPr lang="es-CL" sz="2000" b="1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s-ES" sz="2000" dirty="0">
                    <a:solidFill>
                      <a:srgbClr val="222222"/>
                    </a:solidFill>
                  </a:rPr>
                  <a:t> para representar el error </a:t>
                </a:r>
                <a:r>
                  <a:rPr lang="es-ES" sz="2000" b="1" dirty="0">
                    <a:solidFill>
                      <a:srgbClr val="222222"/>
                    </a:solidFill>
                  </a:rPr>
                  <a:t>Tipo II</a:t>
                </a:r>
                <a:r>
                  <a:rPr lang="es-CL" sz="2000" b="1" dirty="0">
                    <a:solidFill>
                      <a:srgbClr val="222222"/>
                    </a:solidFill>
                  </a:rPr>
                  <a:t>.</a:t>
                </a:r>
                <a:endParaRPr lang="el-GR" sz="2000" dirty="0">
                  <a:solidFill>
                    <a:srgbClr val="222222"/>
                  </a:solidFill>
                </a:endParaRPr>
              </a:p>
            </p:txBody>
          </p:sp>
        </mc:Choice>
        <mc:Fallback xmlns=""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FAEAFEDD-0E73-ED43-9A70-3FEE23B84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223" y="4644717"/>
                <a:ext cx="8738726" cy="1631216"/>
              </a:xfrm>
              <a:prstGeom prst="rect">
                <a:avLst/>
              </a:prstGeom>
              <a:blipFill>
                <a:blip r:embed="rId3"/>
                <a:stretch>
                  <a:fillRect l="-726" t="-2308" r="-726" b="-538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249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8738727" cy="594853"/>
          </a:xfrm>
        </p:spPr>
        <p:txBody>
          <a:bodyPr/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Error Tipo I y Tipo II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4BBC814F-5E44-784C-A382-1819BB209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202" y="1355372"/>
            <a:ext cx="9261289" cy="3989208"/>
          </a:xfrm>
          <a:prstGeom prst="rect">
            <a:avLst/>
          </a:prstGeom>
        </p:spPr>
      </p:pic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id="{B34DB334-EF82-6A49-96B2-A21A5BB4B3C0}"/>
              </a:ext>
            </a:extLst>
          </p:cNvPr>
          <p:cNvSpPr/>
          <p:nvPr/>
        </p:nvSpPr>
        <p:spPr>
          <a:xfrm>
            <a:off x="6567055" y="4946073"/>
            <a:ext cx="457200" cy="3985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9347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8738727" cy="594853"/>
          </a:xfrm>
        </p:spPr>
        <p:txBody>
          <a:bodyPr/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Control de los errores Tipo I y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64CB20A3-C461-524A-B316-1A706C074A9A}"/>
                  </a:ext>
                </a:extLst>
              </p:cNvPr>
              <p:cNvSpPr/>
              <p:nvPr/>
            </p:nvSpPr>
            <p:spPr>
              <a:xfrm>
                <a:off x="2314223" y="2169200"/>
                <a:ext cx="8738726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CL" sz="2000" dirty="0"/>
                  <a:t>En las pruebas de hipótesis, </a:t>
                </a:r>
                <a:r>
                  <a:rPr lang="es-CL" sz="2000" b="1" dirty="0"/>
                  <a:t>NO</a:t>
                </a:r>
                <a:r>
                  <a:rPr lang="es-CL" sz="2000" dirty="0"/>
                  <a:t> es posible indicar que tender a 0 ambos tipos de errores.</a:t>
                </a:r>
              </a:p>
              <a:p>
                <a:pPr algn="just"/>
                <a:r>
                  <a:rPr lang="es-CL" sz="2000" dirty="0"/>
                  <a:t> </a:t>
                </a:r>
              </a:p>
              <a:p>
                <a:pPr algn="just"/>
                <a:r>
                  <a:rPr lang="es-CL" sz="2000" dirty="0">
                    <a:solidFill>
                      <a:srgbClr val="222222"/>
                    </a:solidFill>
                  </a:rPr>
                  <a:t>Matemáticamente, es posible demostrar que </a:t>
                </a:r>
                <a14:m>
                  <m:oMath xmlns:m="http://schemas.openxmlformats.org/officeDocument/2006/math">
                    <m:r>
                      <a:rPr lang="es-CL" sz="2000" b="1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s-ES" sz="2000" b="1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s-ES" sz="2000" b="1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s-CL" sz="2000" b="1" dirty="0">
                    <a:solidFill>
                      <a:srgbClr val="222222"/>
                    </a:solidFill>
                  </a:rPr>
                  <a:t> </a:t>
                </a:r>
                <a:r>
                  <a:rPr lang="es-CL" sz="2000" dirty="0">
                    <a:solidFill>
                      <a:srgbClr val="222222"/>
                    </a:solidFill>
                  </a:rPr>
                  <a:t>y el tamaño de la muestra </a:t>
                </a:r>
                <a14:m>
                  <m:oMath xmlns:m="http://schemas.openxmlformats.org/officeDocument/2006/math">
                    <m:r>
                      <a:rPr lang="es-ES" sz="2000" b="1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s-CL" sz="2000" dirty="0">
                    <a:solidFill>
                      <a:srgbClr val="222222"/>
                    </a:solidFill>
                  </a:rPr>
                  <a:t> están </a:t>
                </a:r>
                <a:r>
                  <a:rPr lang="es-CL" sz="2000" b="1" dirty="0">
                    <a:solidFill>
                      <a:srgbClr val="222222"/>
                    </a:solidFill>
                  </a:rPr>
                  <a:t>relacionados</a:t>
                </a:r>
                <a:r>
                  <a:rPr lang="es-CL" sz="2000" dirty="0">
                    <a:solidFill>
                      <a:srgbClr val="222222"/>
                    </a:solidFill>
                  </a:rPr>
                  <a:t>, de manera que cuando se eligen o determinan dos de ellos cualesquiera, el tercero se determina automáticamente.</a:t>
                </a:r>
              </a:p>
            </p:txBody>
          </p:sp>
        </mc:Choice>
        <mc:Fallback xmlns=""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64CB20A3-C461-524A-B316-1A706C074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223" y="2169200"/>
                <a:ext cx="8738726" cy="1938992"/>
              </a:xfrm>
              <a:prstGeom prst="rect">
                <a:avLst/>
              </a:prstGeom>
              <a:blipFill>
                <a:blip r:embed="rId2"/>
                <a:stretch>
                  <a:fillRect l="-726" t="-1299" r="-726" b="-454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9472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8738727" cy="594853"/>
          </a:xfrm>
        </p:spPr>
        <p:txBody>
          <a:bodyPr/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Control de los errores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629FC0B-21A3-C44C-BD4A-3DE4253399A8}"/>
              </a:ext>
            </a:extLst>
          </p:cNvPr>
          <p:cNvSpPr/>
          <p:nvPr/>
        </p:nvSpPr>
        <p:spPr>
          <a:xfrm>
            <a:off x="2314223" y="1600192"/>
            <a:ext cx="87387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b="1" dirty="0">
                <a:solidFill>
                  <a:srgbClr val="222222"/>
                </a:solidFill>
              </a:rPr>
              <a:t>Consideraciones</a:t>
            </a:r>
            <a:r>
              <a:rPr lang="es-ES" sz="2000" dirty="0">
                <a:solidFill>
                  <a:srgbClr val="222222"/>
                </a:solidFill>
              </a:rPr>
              <a:t>:</a:t>
            </a:r>
            <a:endParaRPr lang="el-GR" sz="2000" dirty="0">
              <a:solidFill>
                <a:srgbClr val="22222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9E4A2983-878C-704C-87CF-46D8A2D94489}"/>
                  </a:ext>
                </a:extLst>
              </p:cNvPr>
              <p:cNvSpPr/>
              <p:nvPr/>
            </p:nvSpPr>
            <p:spPr>
              <a:xfrm>
                <a:off x="2314223" y="2041153"/>
                <a:ext cx="8738726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ES" sz="2000" dirty="0">
                    <a:solidFill>
                      <a:srgbClr val="222222"/>
                    </a:solidFill>
                  </a:rPr>
                  <a:t>1.- Para cualquier </a:t>
                </a:r>
                <a14:m>
                  <m:oMath xmlns:m="http://schemas.openxmlformats.org/officeDocument/2006/math">
                    <m:r>
                      <a:rPr lang="es-ES" sz="2000" b="1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s-ES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000" dirty="0">
                    <a:solidFill>
                      <a:srgbClr val="222222"/>
                    </a:solidFill>
                  </a:rPr>
                  <a:t>fijo, un incremento en el </a:t>
                </a:r>
                <a:r>
                  <a:rPr lang="es-ES" sz="2000" b="1" dirty="0">
                    <a:solidFill>
                      <a:srgbClr val="222222"/>
                    </a:solidFill>
                  </a:rPr>
                  <a:t>tamaño de la muestra </a:t>
                </a:r>
                <a14:m>
                  <m:oMath xmlns:m="http://schemas.openxmlformats.org/officeDocument/2006/math">
                    <m:r>
                      <a:rPr lang="es-ES" sz="2000" b="1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s-ES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ES" sz="2000" dirty="0">
                    <a:solidFill>
                      <a:srgbClr val="222222"/>
                    </a:solidFill>
                  </a:rPr>
                  <a:t> producirá una disminución del </a:t>
                </a:r>
                <a:r>
                  <a:rPr lang="es-ES" sz="2000" b="1" dirty="0">
                    <a:solidFill>
                      <a:srgbClr val="222222"/>
                    </a:solidFill>
                  </a:rPr>
                  <a:t>Error Tipo II (</a:t>
                </a:r>
                <a14:m>
                  <m:oMath xmlns:m="http://schemas.openxmlformats.org/officeDocument/2006/math">
                    <m:r>
                      <a:rPr lang="es-ES" sz="2000" b="1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s-ES" sz="2000" b="1" dirty="0">
                    <a:solidFill>
                      <a:srgbClr val="222222"/>
                    </a:solidFill>
                  </a:rPr>
                  <a:t>)</a:t>
                </a:r>
                <a:r>
                  <a:rPr lang="es-ES" sz="2000" dirty="0">
                    <a:solidFill>
                      <a:srgbClr val="222222"/>
                    </a:solidFill>
                  </a:rPr>
                  <a:t>. Es decir, una muestra grande disminuye la posibilidad de cometer el error de </a:t>
                </a:r>
                <a:r>
                  <a:rPr lang="es-ES" sz="2000" b="1" dirty="0">
                    <a:solidFill>
                      <a:srgbClr val="222222"/>
                    </a:solidFill>
                  </a:rPr>
                  <a:t>No rechazar la hipótesis nula cuando en realidad es falsa.</a:t>
                </a:r>
              </a:p>
              <a:p>
                <a:pPr algn="just"/>
                <a:endParaRPr lang="el-GR" sz="2000" b="1" dirty="0">
                  <a:solidFill>
                    <a:srgbClr val="222222"/>
                  </a:solidFill>
                </a:endParaRPr>
              </a:p>
            </p:txBody>
          </p:sp>
        </mc:Choice>
        <mc:Fallback xmlns="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9E4A2983-878C-704C-87CF-46D8A2D944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223" y="2041153"/>
                <a:ext cx="8738726" cy="1631216"/>
              </a:xfrm>
              <a:prstGeom prst="rect">
                <a:avLst/>
              </a:prstGeom>
              <a:blipFill>
                <a:blip r:embed="rId2"/>
                <a:stretch>
                  <a:fillRect l="-726" t="-2326" r="-72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DD8C76FA-F735-6241-B3DE-0E6ECC7BC44E}"/>
                  </a:ext>
                </a:extLst>
              </p:cNvPr>
              <p:cNvSpPr/>
              <p:nvPr/>
            </p:nvSpPr>
            <p:spPr>
              <a:xfrm>
                <a:off x="2314223" y="3411518"/>
                <a:ext cx="873872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ES" sz="2000" dirty="0">
                    <a:solidFill>
                      <a:srgbClr val="222222"/>
                    </a:solidFill>
                  </a:rPr>
                  <a:t>2.- Para cualquier tamaño de la muestra </a:t>
                </a:r>
                <a14:m>
                  <m:oMath xmlns:m="http://schemas.openxmlformats.org/officeDocument/2006/math">
                    <m:r>
                      <a:rPr lang="es-ES" sz="2000" b="1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s-ES" sz="2000" dirty="0">
                    <a:solidFill>
                      <a:srgbClr val="222222"/>
                    </a:solidFill>
                  </a:rPr>
                  <a:t> fijo, un </a:t>
                </a:r>
                <a:r>
                  <a:rPr lang="es-ES" sz="2000" b="1" dirty="0">
                    <a:solidFill>
                      <a:srgbClr val="222222"/>
                    </a:solidFill>
                  </a:rPr>
                  <a:t>decrecimiento en </a:t>
                </a:r>
                <a14:m>
                  <m:oMath xmlns:m="http://schemas.openxmlformats.org/officeDocument/2006/math">
                    <m:r>
                      <a:rPr lang="es-ES" sz="2000" b="1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s-ES" sz="2000" b="1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000" b="1" dirty="0">
                    <a:solidFill>
                      <a:srgbClr val="222222"/>
                    </a:solidFill>
                  </a:rPr>
                  <a:t>causará un incremento  en </a:t>
                </a:r>
                <a14:m>
                  <m:oMath xmlns:m="http://schemas.openxmlformats.org/officeDocument/2006/math">
                    <m:r>
                      <a:rPr lang="es-ES" sz="2000" b="1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s-ES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s-ES" sz="2000" dirty="0">
                    <a:solidFill>
                      <a:srgbClr val="222222"/>
                    </a:solidFill>
                  </a:rPr>
                  <a:t> A la inversa un incremento de </a:t>
                </a:r>
                <a14:m>
                  <m:oMath xmlns:m="http://schemas.openxmlformats.org/officeDocument/2006/math">
                    <m:r>
                      <a:rPr lang="es-ES" sz="200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s-ES" sz="2000" dirty="0">
                    <a:solidFill>
                      <a:srgbClr val="222222"/>
                    </a:solidFill>
                  </a:rPr>
                  <a:t> provocará un decrecimiento de </a:t>
                </a:r>
                <a14:m>
                  <m:oMath xmlns:m="http://schemas.openxmlformats.org/officeDocument/2006/math">
                    <m:r>
                      <a:rPr lang="es-ES" sz="2000" b="1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s-ES" sz="2000" dirty="0">
                    <a:solidFill>
                      <a:srgbClr val="222222"/>
                    </a:solidFill>
                  </a:rPr>
                  <a:t>. </a:t>
                </a:r>
                <a:endParaRPr lang="el-GR" sz="2000" dirty="0">
                  <a:solidFill>
                    <a:srgbClr val="222222"/>
                  </a:solidFill>
                </a:endParaRPr>
              </a:p>
            </p:txBody>
          </p:sp>
        </mc:Choice>
        <mc:Fallback xmlns=""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DD8C76FA-F735-6241-B3DE-0E6ECC7BC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223" y="3411518"/>
                <a:ext cx="8738726" cy="1015663"/>
              </a:xfrm>
              <a:prstGeom prst="rect">
                <a:avLst/>
              </a:prstGeom>
              <a:blipFill>
                <a:blip r:embed="rId3"/>
                <a:stretch>
                  <a:fillRect l="-726" t="-3704" r="-726" b="-987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51948C6D-AB6C-7449-B57F-60E28F5DC889}"/>
                  </a:ext>
                </a:extLst>
              </p:cNvPr>
              <p:cNvSpPr/>
              <p:nvPr/>
            </p:nvSpPr>
            <p:spPr>
              <a:xfrm>
                <a:off x="2314223" y="4642624"/>
                <a:ext cx="873872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ES" sz="2000" dirty="0">
                    <a:solidFill>
                      <a:srgbClr val="222222"/>
                    </a:solidFill>
                  </a:rPr>
                  <a:t>3.- Para disminuir tanto </a:t>
                </a:r>
                <a14:m>
                  <m:oMath xmlns:m="http://schemas.openxmlformats.org/officeDocument/2006/math">
                    <m:r>
                      <a:rPr lang="es-ES" sz="2000" b="1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s-ES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000" dirty="0">
                    <a:solidFill>
                      <a:srgbClr val="222222"/>
                    </a:solidFill>
                  </a:rPr>
                  <a:t>como  </a:t>
                </a:r>
                <a14:m>
                  <m:oMath xmlns:m="http://schemas.openxmlformats.org/officeDocument/2006/math">
                    <m:r>
                      <a:rPr lang="es-ES" sz="2000" b="1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s-ES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000" dirty="0">
                    <a:solidFill>
                      <a:srgbClr val="222222"/>
                    </a:solidFill>
                  </a:rPr>
                  <a:t>aumente el </a:t>
                </a:r>
                <a:r>
                  <a:rPr lang="es-ES" sz="2000" b="1" dirty="0">
                    <a:solidFill>
                      <a:srgbClr val="222222"/>
                    </a:solidFill>
                  </a:rPr>
                  <a:t>tamaño de la muestra.</a:t>
                </a:r>
                <a:endParaRPr lang="el-GR" sz="2000" b="1" dirty="0">
                  <a:solidFill>
                    <a:srgbClr val="222222"/>
                  </a:solidFill>
                </a:endParaRPr>
              </a:p>
            </p:txBody>
          </p:sp>
        </mc:Choice>
        <mc:Fallback xmlns=""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51948C6D-AB6C-7449-B57F-60E28F5DC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223" y="4642624"/>
                <a:ext cx="8738726" cy="400110"/>
              </a:xfrm>
              <a:prstGeom prst="rect">
                <a:avLst/>
              </a:prstGeom>
              <a:blipFill>
                <a:blip r:embed="rId4"/>
                <a:stretch>
                  <a:fillRect l="-726" t="-9375" b="-2812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37DE9115-8A6F-554C-BE5C-A057BF56013E}"/>
                  </a:ext>
                </a:extLst>
              </p14:cNvPr>
              <p14:cNvContentPartPr/>
              <p14:nvPr/>
            </p14:nvContentPartPr>
            <p14:xfrm>
              <a:off x="5311220" y="4591240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37DE9115-8A6F-554C-BE5C-A057BF5601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75220" y="45556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46C99713-1F5D-1340-B1D8-551842686077}"/>
                  </a:ext>
                </a:extLst>
              </p14:cNvPr>
              <p14:cNvContentPartPr/>
              <p14:nvPr/>
            </p14:nvContentPartPr>
            <p14:xfrm>
              <a:off x="6165500" y="3764680"/>
              <a:ext cx="360" cy="36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46C99713-1F5D-1340-B1D8-5518426860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9500" y="3728680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9672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8738727" cy="594853"/>
          </a:xfrm>
        </p:spPr>
        <p:txBody>
          <a:bodyPr/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Control de los errores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8629FC0B-21A3-C44C-BD4A-3DE4253399A8}"/>
                  </a:ext>
                </a:extLst>
              </p:cNvPr>
              <p:cNvSpPr/>
              <p:nvPr/>
            </p:nvSpPr>
            <p:spPr>
              <a:xfrm>
                <a:off x="1564921" y="2477432"/>
                <a:ext cx="359127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ES" sz="2000" b="1" dirty="0">
                    <a:solidFill>
                      <a:srgbClr val="222222"/>
                    </a:solidFill>
                  </a:rPr>
                  <a:t>Tamaño de muestra </a:t>
                </a:r>
                <a14:m>
                  <m:oMath xmlns:m="http://schemas.openxmlformats.org/officeDocument/2006/math">
                    <m:r>
                      <a:rPr lang="es-ES" sz="2000" b="1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s-ES" sz="2000" b="1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𝒇𝒊𝒋𝒐</m:t>
                    </m:r>
                  </m:oMath>
                </a14:m>
                <a:r>
                  <a:rPr lang="es-ES" sz="2000" b="1" dirty="0">
                    <a:solidFill>
                      <a:srgbClr val="222222"/>
                    </a:solidFill>
                  </a:rPr>
                  <a:t>:</a:t>
                </a:r>
                <a:endParaRPr lang="el-GR" sz="2000" b="1" dirty="0">
                  <a:solidFill>
                    <a:srgbClr val="222222"/>
                  </a:solidFill>
                </a:endParaRPr>
              </a:p>
            </p:txBody>
          </p:sp>
        </mc:Choice>
        <mc:Fallback xmlns="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8629FC0B-21A3-C44C-BD4A-3DE4253399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921" y="2477432"/>
                <a:ext cx="3591277" cy="400110"/>
              </a:xfrm>
              <a:prstGeom prst="rect">
                <a:avLst/>
              </a:prstGeom>
              <a:blipFill>
                <a:blip r:embed="rId2"/>
                <a:stretch>
                  <a:fillRect l="-1761" t="-6061" b="-2424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959A1A9E-BF7F-4341-AF6B-95769898A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599" y="1600192"/>
            <a:ext cx="5836557" cy="4915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D4ABE499-E6BD-BC4D-BDEF-8AAF9B479CE3}"/>
                  </a:ext>
                </a:extLst>
              </p:cNvPr>
              <p:cNvSpPr/>
              <p:nvPr/>
            </p:nvSpPr>
            <p:spPr>
              <a:xfrm>
                <a:off x="1564922" y="3223969"/>
                <a:ext cx="3591277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ES" sz="2000" b="1" dirty="0">
                    <a:solidFill>
                      <a:srgbClr val="222222"/>
                    </a:solidFill>
                  </a:rPr>
                  <a:t>Cuando:</a:t>
                </a:r>
              </a:p>
              <a:p>
                <a:pPr algn="just"/>
                <a:r>
                  <a:rPr lang="es-ES" sz="2000" b="1" dirty="0">
                    <a:solidFill>
                      <a:srgbClr val="22222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s-ES" sz="2000" b="1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s-ES" sz="2000" b="1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𝒅𝒆𝒄𝒓𝒆𝒄𝒆</m:t>
                    </m:r>
                    <m:r>
                      <a:rPr lang="es-ES" sz="2000" b="1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↓, </m:t>
                    </m:r>
                    <m:r>
                      <a:rPr lang="es-ES" sz="2000" b="1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s-ES" sz="2000" b="1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𝑨𝒖𝒎𝒆𝒏𝒕𝒂</m:t>
                    </m:r>
                    <m:r>
                      <a:rPr lang="es-ES" sz="2000" b="1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s-ES" sz="2000" b="1" dirty="0">
                    <a:solidFill>
                      <a:srgbClr val="222222"/>
                    </a:solidFill>
                  </a:rPr>
                  <a:t> </a:t>
                </a:r>
                <a:endParaRPr lang="el-GR" sz="2000" b="1" dirty="0">
                  <a:solidFill>
                    <a:srgbClr val="222222"/>
                  </a:solidFill>
                </a:endParaRPr>
              </a:p>
            </p:txBody>
          </p:sp>
        </mc:Choice>
        <mc:Fallback xmlns=""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D4ABE499-E6BD-BC4D-BDEF-8AAF9B479C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922" y="3223969"/>
                <a:ext cx="3591277" cy="707886"/>
              </a:xfrm>
              <a:prstGeom prst="rect">
                <a:avLst/>
              </a:prstGeom>
              <a:blipFill>
                <a:blip r:embed="rId4"/>
                <a:stretch>
                  <a:fillRect l="-1761" t="-3509" b="-1052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032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8738727" cy="594853"/>
          </a:xfrm>
        </p:spPr>
        <p:txBody>
          <a:bodyPr/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Control de los errores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629FC0B-21A3-C44C-BD4A-3DE4253399A8}"/>
              </a:ext>
            </a:extLst>
          </p:cNvPr>
          <p:cNvSpPr/>
          <p:nvPr/>
        </p:nvSpPr>
        <p:spPr>
          <a:xfrm>
            <a:off x="1564922" y="1799449"/>
            <a:ext cx="35912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b="1" dirty="0">
                <a:solidFill>
                  <a:srgbClr val="222222"/>
                </a:solidFill>
              </a:rPr>
              <a:t>Cuando tamaño de muestra crece:</a:t>
            </a:r>
            <a:endParaRPr lang="el-GR" sz="2000" b="1" dirty="0">
              <a:solidFill>
                <a:srgbClr val="22222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D4ABE499-E6BD-BC4D-BDEF-8AAF9B479CE3}"/>
                  </a:ext>
                </a:extLst>
              </p:cNvPr>
              <p:cNvSpPr/>
              <p:nvPr/>
            </p:nvSpPr>
            <p:spPr>
              <a:xfrm>
                <a:off x="-387864" y="5102923"/>
                <a:ext cx="359127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s-ES" sz="2000" b="1" i="1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𝒅𝒆𝒄𝒓𝒆𝒄𝒆</m:t>
                      </m:r>
                      <m:r>
                        <a:rPr lang="es-ES" sz="2000" b="1" i="1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↓, </m:t>
                      </m:r>
                      <m:r>
                        <a:rPr lang="es-ES" sz="2000" b="1" i="1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s-ES" sz="2000" b="1" i="1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𝒅𝒆𝒄𝒓𝒆𝒄𝒓𝒆</m:t>
                      </m:r>
                      <m:r>
                        <a:rPr lang="es-ES" sz="2000" b="1" i="1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l-GR" sz="2000" b="1" dirty="0">
                  <a:solidFill>
                    <a:srgbClr val="222222"/>
                  </a:solidFill>
                </a:endParaRPr>
              </a:p>
            </p:txBody>
          </p:sp>
        </mc:Choice>
        <mc:Fallback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D4ABE499-E6BD-BC4D-BDEF-8AAF9B479C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7864" y="5102923"/>
                <a:ext cx="3591277" cy="400110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7D31837-98DA-114E-93B0-B3C16825F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45000" y="2159000"/>
            <a:ext cx="3302000" cy="2540000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8BF1B4A-D3E5-C345-921C-8BD658170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3259" y="2159000"/>
            <a:ext cx="3302000" cy="2540000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9CF9A8CD-7015-014B-8E91-E70969E3EC93}"/>
              </a:ext>
            </a:extLst>
          </p:cNvPr>
          <p:cNvCxnSpPr>
            <a:cxnSpLocks/>
          </p:cNvCxnSpPr>
          <p:nvPr/>
        </p:nvCxnSpPr>
        <p:spPr>
          <a:xfrm>
            <a:off x="6668912" y="4368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A758A36-2741-AD4E-AD7C-517EDC8D3EBB}"/>
              </a:ext>
            </a:extLst>
          </p:cNvPr>
          <p:cNvCxnSpPr/>
          <p:nvPr/>
        </p:nvCxnSpPr>
        <p:spPr>
          <a:xfrm>
            <a:off x="6708161" y="4249271"/>
            <a:ext cx="0" cy="1844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52D971C9-0B84-2B40-85C6-6ABC2079269F}"/>
                  </a:ext>
                </a:extLst>
              </p:cNvPr>
              <p:cNvSpPr txBox="1"/>
              <p:nvPr/>
            </p:nvSpPr>
            <p:spPr>
              <a:xfrm>
                <a:off x="6897732" y="4495162"/>
                <a:ext cx="2773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s-CL" sz="1200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52D971C9-0B84-2B40-85C6-6ABC20792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732" y="4495162"/>
                <a:ext cx="27735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93BC4770-5101-AD4B-94AB-FC2ACDBF2C47}"/>
                  </a:ext>
                </a:extLst>
              </p:cNvPr>
              <p:cNvSpPr txBox="1"/>
              <p:nvPr/>
            </p:nvSpPr>
            <p:spPr>
              <a:xfrm>
                <a:off x="6281158" y="4495162"/>
                <a:ext cx="2773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s-CL" sz="1200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93BC4770-5101-AD4B-94AB-FC2ACDBF2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158" y="4495162"/>
                <a:ext cx="277351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errar llave 16">
            <a:extLst>
              <a:ext uri="{FF2B5EF4-FFF2-40B4-BE49-F238E27FC236}">
                <a16:creationId xmlns:a16="http://schemas.microsoft.com/office/drawing/2014/main" id="{20A518E7-4E9A-DB4F-B4C4-C51F614F431A}"/>
              </a:ext>
            </a:extLst>
          </p:cNvPr>
          <p:cNvSpPr/>
          <p:nvPr/>
        </p:nvSpPr>
        <p:spPr>
          <a:xfrm rot="5400000">
            <a:off x="6370878" y="4219353"/>
            <a:ext cx="122947" cy="55161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errar llave 17">
            <a:extLst>
              <a:ext uri="{FF2B5EF4-FFF2-40B4-BE49-F238E27FC236}">
                <a16:creationId xmlns:a16="http://schemas.microsoft.com/office/drawing/2014/main" id="{E4005382-3BD1-7B4B-AEE0-7D780229FF90}"/>
              </a:ext>
            </a:extLst>
          </p:cNvPr>
          <p:cNvSpPr/>
          <p:nvPr/>
        </p:nvSpPr>
        <p:spPr>
          <a:xfrm rot="5400000">
            <a:off x="6955886" y="4219352"/>
            <a:ext cx="122947" cy="55161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81270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8738727" cy="594853"/>
          </a:xfrm>
        </p:spPr>
        <p:txBody>
          <a:bodyPr>
            <a:no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Potencia de una prueba de significancia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E3D40D3-4799-DD4B-8126-18419D497AA9}"/>
              </a:ext>
            </a:extLst>
          </p:cNvPr>
          <p:cNvSpPr txBox="1">
            <a:spLocks/>
          </p:cNvSpPr>
          <p:nvPr/>
        </p:nvSpPr>
        <p:spPr>
          <a:xfrm>
            <a:off x="2446040" y="1662314"/>
            <a:ext cx="8738726" cy="880727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ES_tradnl" b="1" dirty="0">
              <a:solidFill>
                <a:schemeClr val="accent6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CA6708D2-41BE-E84D-BC3B-C97C13C2BFC4}"/>
                  </a:ext>
                </a:extLst>
              </p:cNvPr>
              <p:cNvSpPr/>
              <p:nvPr/>
            </p:nvSpPr>
            <p:spPr>
              <a:xfrm>
                <a:off x="2407281" y="2744090"/>
                <a:ext cx="5729329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ES" sz="2000" dirty="0">
                    <a:solidFill>
                      <a:srgbClr val="222222"/>
                    </a:solidFill>
                  </a:rPr>
                  <a:t>Potencia =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𝑟𝑒𝑐h𝑎𝑧𝑎𝑟</m:t>
                    </m:r>
                    <m:r>
                      <a:rPr lang="es-ES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type m:val="lin"/>
                        <m:ctrlPr>
                          <a:rPr lang="es-ES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0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ES" sz="20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0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ES" sz="20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s-ES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𝑒𝑠</m:t>
                        </m:r>
                        <m:r>
                          <a:rPr lang="es-ES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𝑓𝑎𝑙𝑠𝑎</m:t>
                        </m:r>
                        <m:r>
                          <a:rPr lang="es-ES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ES" sz="2000" dirty="0">
                  <a:solidFill>
                    <a:srgbClr val="222222"/>
                  </a:solidFill>
                </a:endParaRPr>
              </a:p>
              <a:p>
                <a:pPr algn="just"/>
                <a:endParaRPr lang="es-ES" sz="2000" dirty="0">
                  <a:solidFill>
                    <a:srgbClr val="222222"/>
                  </a:solidFill>
                </a:endParaRPr>
              </a:p>
              <a:p>
                <a:pPr algn="just"/>
                <a:r>
                  <a:rPr lang="es-ES" sz="2000" dirty="0">
                    <a:solidFill>
                      <a:srgbClr val="222222"/>
                    </a:solidFill>
                  </a:rPr>
                  <a:t>Potencia = </a:t>
                </a:r>
                <a14:m>
                  <m:oMath xmlns:m="http://schemas.openxmlformats.org/officeDocument/2006/math">
                    <m:r>
                      <a:rPr lang="es-ES" sz="2000" b="0" i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1 − </m:t>
                    </m:r>
                    <m:r>
                      <a:rPr lang="es-ES" sz="20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sz="20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𝑁𝑜</m:t>
                    </m:r>
                    <m:r>
                      <a:rPr lang="es-ES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𝑟𝑒𝑐h𝑎𝑧𝑎𝑟</m:t>
                    </m:r>
                    <m:r>
                      <a:rPr lang="es-ES" sz="20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type m:val="lin"/>
                        <m:ctrlPr>
                          <a:rPr lang="es-ES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0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ES" sz="20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0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ES" sz="20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s-ES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𝑒𝑠</m:t>
                        </m:r>
                        <m:r>
                          <a:rPr lang="es-ES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𝑓𝑎𝑙𝑠𝑎</m:t>
                        </m:r>
                        <m:r>
                          <a:rPr lang="es-ES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ES" sz="2000" dirty="0">
                  <a:solidFill>
                    <a:srgbClr val="222222"/>
                  </a:solidFill>
                </a:endParaRPr>
              </a:p>
              <a:p>
                <a:pPr algn="just"/>
                <a:endParaRPr lang="es-ES" sz="2000" dirty="0">
                  <a:solidFill>
                    <a:srgbClr val="222222"/>
                  </a:solidFill>
                </a:endParaRPr>
              </a:p>
              <a:p>
                <a:pPr algn="just"/>
                <a:endParaRPr lang="es-ES" sz="2000" dirty="0">
                  <a:solidFill>
                    <a:srgbClr val="222222"/>
                  </a:solidFill>
                </a:endParaRPr>
              </a:p>
              <a:p>
                <a:pPr algn="just"/>
                <a:r>
                  <a:rPr lang="es-ES" sz="2000" dirty="0">
                    <a:solidFill>
                      <a:srgbClr val="FF0000"/>
                    </a:solidFill>
                  </a:rPr>
                  <a:t>Potencia = </a:t>
                </a:r>
                <a14:m>
                  <m:oMath xmlns:m="http://schemas.openxmlformats.org/officeDocument/2006/math">
                    <m:r>
                      <a:rPr lang="es-E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s-ES" sz="2000" dirty="0">
                    <a:solidFill>
                      <a:srgbClr val="FF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s-E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 </m:t>
                    </m:r>
                    <m:r>
                      <a:rPr lang="es-E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s-ES" sz="2000" dirty="0">
                  <a:solidFill>
                    <a:srgbClr val="FF0000"/>
                  </a:solidFill>
                </a:endParaRPr>
              </a:p>
              <a:p>
                <a:pPr algn="just"/>
                <a:endParaRPr lang="es-ES" sz="2000" dirty="0">
                  <a:solidFill>
                    <a:srgbClr val="222222"/>
                  </a:solidFill>
                </a:endParaRPr>
              </a:p>
            </p:txBody>
          </p:sp>
        </mc:Choice>
        <mc:Fallback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CA6708D2-41BE-E84D-BC3B-C97C13C2BF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281" y="2744090"/>
                <a:ext cx="5729329" cy="2246769"/>
              </a:xfrm>
              <a:prstGeom prst="rect">
                <a:avLst/>
              </a:prstGeom>
              <a:blipFill>
                <a:blip r:embed="rId3"/>
                <a:stretch>
                  <a:fillRect l="-1170" t="-2086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errar llave 2">
            <a:extLst>
              <a:ext uri="{FF2B5EF4-FFF2-40B4-BE49-F238E27FC236}">
                <a16:creationId xmlns:a16="http://schemas.microsoft.com/office/drawing/2014/main" id="{C8AD9878-1316-BB49-A5EA-8BEA74B930AB}"/>
              </a:ext>
            </a:extLst>
          </p:cNvPr>
          <p:cNvSpPr/>
          <p:nvPr/>
        </p:nvSpPr>
        <p:spPr>
          <a:xfrm rot="5400000">
            <a:off x="5209822" y="1590096"/>
            <a:ext cx="152401" cy="3279422"/>
          </a:xfrm>
          <a:prstGeom prst="rightBrace">
            <a:avLst>
              <a:gd name="adj1" fmla="val 162963"/>
              <a:gd name="adj2" fmla="val 50000"/>
            </a:avLst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9B6DEE9-A9BB-0A4C-811A-7DAD40B1DBA5}"/>
              </a:ext>
            </a:extLst>
          </p:cNvPr>
          <p:cNvSpPr txBox="1"/>
          <p:nvPr/>
        </p:nvSpPr>
        <p:spPr>
          <a:xfrm>
            <a:off x="5529986" y="3994119"/>
            <a:ext cx="1285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Error Tipo II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EA6B8ED-D1DF-E943-8ABB-5393989276E8}"/>
              </a:ext>
            </a:extLst>
          </p:cNvPr>
          <p:cNvSpPr/>
          <p:nvPr/>
        </p:nvSpPr>
        <p:spPr>
          <a:xfrm>
            <a:off x="2407281" y="658912"/>
            <a:ext cx="87387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rgbClr val="222222"/>
                </a:solidFill>
              </a:rPr>
              <a:t>La Potencia de una prueba de hipótesis en estadística se refiere a la </a:t>
            </a:r>
            <a:r>
              <a:rPr lang="es-ES" b="1" dirty="0">
                <a:solidFill>
                  <a:srgbClr val="222222"/>
                </a:solidFill>
              </a:rPr>
              <a:t>probabilidad de rechazar una hipótesis nula </a:t>
            </a:r>
            <a:r>
              <a:rPr lang="es-ES" dirty="0">
                <a:solidFill>
                  <a:srgbClr val="222222"/>
                </a:solidFill>
              </a:rPr>
              <a:t>que es </a:t>
            </a:r>
            <a:r>
              <a:rPr lang="es-ES" b="1" dirty="0">
                <a:solidFill>
                  <a:srgbClr val="222222"/>
                </a:solidFill>
              </a:rPr>
              <a:t>falsa; </a:t>
            </a:r>
            <a:r>
              <a:rPr lang="es-ES" dirty="0">
                <a:solidFill>
                  <a:srgbClr val="222222"/>
                </a:solidFill>
              </a:rPr>
              <a:t>o dicho de otra forma, representa  la probabilidad de aceptar una Hipótesis Alternativa como verdadera cuando así lo es.</a:t>
            </a:r>
            <a:endParaRPr lang="el-GR" dirty="0">
              <a:solidFill>
                <a:srgbClr val="222222"/>
              </a:solidFill>
            </a:endParaRPr>
          </a:p>
        </p:txBody>
      </p:sp>
      <p:sp>
        <p:nvSpPr>
          <p:cNvPr id="9" name="Cerrar llave 8">
            <a:extLst>
              <a:ext uri="{FF2B5EF4-FFF2-40B4-BE49-F238E27FC236}">
                <a16:creationId xmlns:a16="http://schemas.microsoft.com/office/drawing/2014/main" id="{9317FF39-A15A-0C4E-80D6-42D0F47A3D66}"/>
              </a:ext>
            </a:extLst>
          </p:cNvPr>
          <p:cNvSpPr/>
          <p:nvPr/>
        </p:nvSpPr>
        <p:spPr>
          <a:xfrm rot="5400000">
            <a:off x="6013400" y="2238023"/>
            <a:ext cx="152401" cy="3279422"/>
          </a:xfrm>
          <a:prstGeom prst="rightBrace">
            <a:avLst>
              <a:gd name="adj1" fmla="val 162963"/>
              <a:gd name="adj2" fmla="val 50000"/>
            </a:avLst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675589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50537</TotalTime>
  <Words>828</Words>
  <Application>Microsoft Office PowerPoint</Application>
  <PresentationFormat>Panorámica</PresentationFormat>
  <Paragraphs>96</Paragraphs>
  <Slides>15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HelveticaNeue</vt:lpstr>
      <vt:lpstr>Tema de Office</vt:lpstr>
      <vt:lpstr>Presentación Módulo Inferencia Estadística</vt:lpstr>
      <vt:lpstr>Presentación de PowerPoint</vt:lpstr>
      <vt:lpstr>Errores Tipo I y II</vt:lpstr>
      <vt:lpstr>Error Tipo I y Tipo II</vt:lpstr>
      <vt:lpstr>Control de los errores Tipo I y II</vt:lpstr>
      <vt:lpstr>Control de los errores</vt:lpstr>
      <vt:lpstr>Control de los errores</vt:lpstr>
      <vt:lpstr>Control de los errores</vt:lpstr>
      <vt:lpstr>Potencia de una prueba de significancia</vt:lpstr>
      <vt:lpstr>Potencia de una prueba de significancia</vt:lpstr>
      <vt:lpstr>Potencia de una prueba de significancia</vt:lpstr>
      <vt:lpstr>Potencia de una prueba de significancia</vt:lpstr>
      <vt:lpstr>Potencia de una prueba de significancia</vt:lpstr>
      <vt:lpstr>Potencia de una prueba de significancia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Javiera Ventura Coello</dc:creator>
  <cp:lastModifiedBy>Hugo Ub</cp:lastModifiedBy>
  <cp:revision>331</cp:revision>
  <dcterms:created xsi:type="dcterms:W3CDTF">2019-07-03T20:50:11Z</dcterms:created>
  <dcterms:modified xsi:type="dcterms:W3CDTF">2020-12-17T06:46:21Z</dcterms:modified>
</cp:coreProperties>
</file>